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1053" r:id="rId5"/>
    <p:sldId id="1054" r:id="rId6"/>
    <p:sldId id="1055" r:id="rId7"/>
    <p:sldId id="265" r:id="rId8"/>
    <p:sldId id="268" r:id="rId9"/>
    <p:sldId id="258" r:id="rId10"/>
    <p:sldId id="267" r:id="rId11"/>
    <p:sldId id="29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31D3-9960-4B0A-9B3B-811B42D800B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38B5D-F27B-45D8-BAB6-492D371A8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6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40A71-C984-46B5-AF6A-E224C22D27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845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EC40-AA47-49BD-6A9F-2D067B2F5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1ABCA-83BA-6429-C7D6-CF8A81A8C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A2184-FB73-56A9-4C82-2728DE98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F215-9CA5-D3CD-5C9F-ECFC9C43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D7E3-FC1C-4471-AAE0-BD809AFC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3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D53C-6D3C-C91B-029F-F3C2C8BB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568EA-7D45-1CC0-F43B-AF63B2CCF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48E3F-F657-6F62-345A-380DD557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2507B-427E-101F-2D96-AAC10CE3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976A-97A5-F890-D6B4-CBFA540F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0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24702-53B9-2772-5F0E-C07330154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219A6-BBB0-611C-FFF5-6E04E1EB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62BF4-2BE1-A0DC-5567-55DEBC80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5D159-E791-F006-32D5-11EBFF9A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0154B-D04E-255D-2579-5282A8FE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1342-7A36-4D84-3EE5-D4D1C1E2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064D-34AE-0254-11EC-5F8BDC2A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3B350-8011-2A9B-513E-3FCE2650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5FF9D-4103-A4BA-08EF-A27C2416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151D7-1742-8241-10C4-70A4B752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4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DC8-F957-3997-CF8E-38E3F963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0C89E-F274-6F59-016D-26ABE850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8D8EB-4C30-99AF-36F7-2F55835B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17DB-4CAB-A5D7-5489-5F9217CF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737F3-685E-6BB8-8239-72D1DF6A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0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938C-0CC6-C51B-DC0A-79990B1E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F55A-81C4-4836-8ED0-A7FA5F250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77301-1263-B67A-6968-1323A3F22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9C17C-ACBF-D356-5060-1D42DB3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F9EA4-1AC2-3E26-A76D-94AF0528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44954-0850-98B3-EF9A-7CB8676E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7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03B3-7D91-4422-398F-601CC7A4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CD013-AA89-2579-60E4-D943596B8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EC505-AF8A-23ED-D63B-AEE1622D3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00F0A-46B0-6FA0-A316-ED3E6CEEC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33362-D822-BA2F-BFA7-06EF87C7E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A60F01-E27B-0855-BF56-7FC0D7EE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03B5A-1CD3-48EF-CA7E-32DAFAE3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705DE-589E-61AF-46B7-BB489151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9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E338-6C0C-572C-DC01-2604C6D6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2AD8-0D55-958B-6334-324A9C68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F8DC7-D5A6-DC41-443C-2FBD6D6E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641E-3872-5296-5778-BE151085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C3AA5-7B9F-44A1-2250-E8741E56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24002-3209-3F89-8EF2-AE01D508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B198D-A4C6-3EFD-37FC-0A1707C9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55B7-776D-EE24-FAD1-2978B1A0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47B0-6EAA-9906-9DF1-14459E939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5F8A1-EBB2-EC55-A1F0-30E28726F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FC739-9832-D1FC-7208-A298DFBF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92B9F-99F7-8487-E74F-61994F85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F8EE3-1451-386F-C5F4-A3E638A4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7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BF19-7F93-808A-A1F5-3F69382D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05FE6-A30F-EC11-4A6D-A267EB102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BC033-3A45-7ACB-66C3-F9F3DB69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A38A0-E754-EDDC-E313-81B4BEB63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6233-1262-C595-CFCC-77F4FA07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28215-7F1C-DB88-1569-32096DC8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28101-DA71-36A7-5213-1C9B88F5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B879-F853-7BB3-9167-A5CE3A9BA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15017-D8C9-6243-24DE-C2684E225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A763A-4D1F-4962-884F-9A3F83E63002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00788-D6B5-26D0-A3D8-251DB27DD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838EC-78AE-EF2D-A13F-293D427B2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3B54-1D95-4A05-8158-D60FDC903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ity with tall buildings&#10;&#10;Description automatically generated">
            <a:extLst>
              <a:ext uri="{FF2B5EF4-FFF2-40B4-BE49-F238E27FC236}">
                <a16:creationId xmlns:a16="http://schemas.microsoft.com/office/drawing/2014/main" id="{4076991E-9F88-62F0-6243-CBD8A07F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30" y="857250"/>
            <a:ext cx="7713707" cy="51435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DFBE87-C0BD-ED36-C04A-771F50F61239}"/>
              </a:ext>
            </a:extLst>
          </p:cNvPr>
          <p:cNvSpPr/>
          <p:nvPr/>
        </p:nvSpPr>
        <p:spPr>
          <a:xfrm>
            <a:off x="0" y="857250"/>
            <a:ext cx="9157138" cy="5150594"/>
          </a:xfrm>
          <a:custGeom>
            <a:avLst/>
            <a:gdLst>
              <a:gd name="connsiteX0" fmla="*/ 0 w 12209517"/>
              <a:gd name="connsiteY0" fmla="*/ 0 h 6867459"/>
              <a:gd name="connsiteX1" fmla="*/ 12209517 w 12209517"/>
              <a:gd name="connsiteY1" fmla="*/ 0 h 6867459"/>
              <a:gd name="connsiteX2" fmla="*/ 12209517 w 12209517"/>
              <a:gd name="connsiteY2" fmla="*/ 6867460 h 6867459"/>
              <a:gd name="connsiteX3" fmla="*/ 0 w 12209517"/>
              <a:gd name="connsiteY3" fmla="*/ 6867460 h 686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517" h="6867459">
                <a:moveTo>
                  <a:pt x="0" y="0"/>
                </a:moveTo>
                <a:lnTo>
                  <a:pt x="12209517" y="0"/>
                </a:lnTo>
                <a:lnTo>
                  <a:pt x="12209517" y="6867460"/>
                </a:lnTo>
                <a:lnTo>
                  <a:pt x="0" y="6867460"/>
                </a:lnTo>
                <a:close/>
              </a:path>
            </a:pathLst>
          </a:custGeom>
          <a:noFill/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FB9F01-24E6-E803-98DD-458876771B0F}"/>
              </a:ext>
            </a:extLst>
          </p:cNvPr>
          <p:cNvSpPr/>
          <p:nvPr/>
        </p:nvSpPr>
        <p:spPr>
          <a:xfrm>
            <a:off x="0" y="857250"/>
            <a:ext cx="4535739" cy="5150594"/>
          </a:xfrm>
          <a:custGeom>
            <a:avLst/>
            <a:gdLst>
              <a:gd name="connsiteX0" fmla="*/ 0 w 6047652"/>
              <a:gd name="connsiteY0" fmla="*/ 0 h 6867459"/>
              <a:gd name="connsiteX1" fmla="*/ 6047652 w 6047652"/>
              <a:gd name="connsiteY1" fmla="*/ 0 h 6867459"/>
              <a:gd name="connsiteX2" fmla="*/ 6047652 w 6047652"/>
              <a:gd name="connsiteY2" fmla="*/ 6867460 h 6867459"/>
              <a:gd name="connsiteX3" fmla="*/ 0 w 6047652"/>
              <a:gd name="connsiteY3" fmla="*/ 6867460 h 686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52" h="6867459">
                <a:moveTo>
                  <a:pt x="0" y="0"/>
                </a:moveTo>
                <a:lnTo>
                  <a:pt x="6047652" y="0"/>
                </a:lnTo>
                <a:lnTo>
                  <a:pt x="6047652" y="6867460"/>
                </a:lnTo>
                <a:lnTo>
                  <a:pt x="0" y="6867460"/>
                </a:lnTo>
                <a:close/>
              </a:path>
            </a:pathLst>
          </a:custGeom>
          <a:solidFill>
            <a:schemeClr val="accent4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14F9CA-CE83-50D7-E813-A0D9CA19FEFC}"/>
              </a:ext>
            </a:extLst>
          </p:cNvPr>
          <p:cNvSpPr/>
          <p:nvPr/>
        </p:nvSpPr>
        <p:spPr>
          <a:xfrm>
            <a:off x="0" y="3065473"/>
            <a:ext cx="4535739" cy="107205"/>
          </a:xfrm>
          <a:custGeom>
            <a:avLst/>
            <a:gdLst>
              <a:gd name="connsiteX0" fmla="*/ 0 w 6047652"/>
              <a:gd name="connsiteY0" fmla="*/ 0 h 142940"/>
              <a:gd name="connsiteX1" fmla="*/ 6047652 w 6047652"/>
              <a:gd name="connsiteY1" fmla="*/ 0 h 142940"/>
              <a:gd name="connsiteX2" fmla="*/ 6047652 w 6047652"/>
              <a:gd name="connsiteY2" fmla="*/ 142941 h 142940"/>
              <a:gd name="connsiteX3" fmla="*/ 0 w 6047652"/>
              <a:gd name="connsiteY3" fmla="*/ 142941 h 14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52" h="142940">
                <a:moveTo>
                  <a:pt x="0" y="0"/>
                </a:moveTo>
                <a:lnTo>
                  <a:pt x="6047652" y="0"/>
                </a:lnTo>
                <a:lnTo>
                  <a:pt x="6047652" y="142941"/>
                </a:lnTo>
                <a:lnTo>
                  <a:pt x="0" y="142941"/>
                </a:lnTo>
                <a:close/>
              </a:path>
            </a:pathLst>
          </a:custGeom>
          <a:solidFill>
            <a:srgbClr val="FFFFFF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FDEF36-1538-F550-F74B-0C5401D0B8D4}"/>
              </a:ext>
            </a:extLst>
          </p:cNvPr>
          <p:cNvSpPr/>
          <p:nvPr/>
        </p:nvSpPr>
        <p:spPr>
          <a:xfrm>
            <a:off x="0" y="3274628"/>
            <a:ext cx="4535739" cy="107205"/>
          </a:xfrm>
          <a:custGeom>
            <a:avLst/>
            <a:gdLst>
              <a:gd name="connsiteX0" fmla="*/ 0 w 6047652"/>
              <a:gd name="connsiteY0" fmla="*/ 0 h 142940"/>
              <a:gd name="connsiteX1" fmla="*/ 6047652 w 6047652"/>
              <a:gd name="connsiteY1" fmla="*/ 0 h 142940"/>
              <a:gd name="connsiteX2" fmla="*/ 6047652 w 6047652"/>
              <a:gd name="connsiteY2" fmla="*/ 142941 h 142940"/>
              <a:gd name="connsiteX3" fmla="*/ 0 w 6047652"/>
              <a:gd name="connsiteY3" fmla="*/ 142941 h 14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52" h="142940">
                <a:moveTo>
                  <a:pt x="0" y="0"/>
                </a:moveTo>
                <a:lnTo>
                  <a:pt x="6047652" y="0"/>
                </a:lnTo>
                <a:lnTo>
                  <a:pt x="6047652" y="142941"/>
                </a:lnTo>
                <a:lnTo>
                  <a:pt x="0" y="142941"/>
                </a:lnTo>
                <a:close/>
              </a:path>
            </a:pathLst>
          </a:custGeom>
          <a:solidFill>
            <a:srgbClr val="FFFFFF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D301C44-E6AE-BB34-7CE1-55A02438C97D}"/>
              </a:ext>
            </a:extLst>
          </p:cNvPr>
          <p:cNvSpPr/>
          <p:nvPr/>
        </p:nvSpPr>
        <p:spPr>
          <a:xfrm>
            <a:off x="0" y="3483785"/>
            <a:ext cx="4535739" cy="107205"/>
          </a:xfrm>
          <a:custGeom>
            <a:avLst/>
            <a:gdLst>
              <a:gd name="connsiteX0" fmla="*/ 0 w 6047652"/>
              <a:gd name="connsiteY0" fmla="*/ 0 h 142940"/>
              <a:gd name="connsiteX1" fmla="*/ 6047652 w 6047652"/>
              <a:gd name="connsiteY1" fmla="*/ 0 h 142940"/>
              <a:gd name="connsiteX2" fmla="*/ 6047652 w 6047652"/>
              <a:gd name="connsiteY2" fmla="*/ 142941 h 142940"/>
              <a:gd name="connsiteX3" fmla="*/ 0 w 6047652"/>
              <a:gd name="connsiteY3" fmla="*/ 142941 h 14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52" h="142940">
                <a:moveTo>
                  <a:pt x="0" y="0"/>
                </a:moveTo>
                <a:lnTo>
                  <a:pt x="6047652" y="0"/>
                </a:lnTo>
                <a:lnTo>
                  <a:pt x="6047652" y="142941"/>
                </a:lnTo>
                <a:lnTo>
                  <a:pt x="0" y="142941"/>
                </a:lnTo>
                <a:close/>
              </a:path>
            </a:pathLst>
          </a:custGeom>
          <a:solidFill>
            <a:srgbClr val="FFFFFF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E172516-38AF-A76D-2A67-2F7D77440484}"/>
              </a:ext>
            </a:extLst>
          </p:cNvPr>
          <p:cNvSpPr/>
          <p:nvPr/>
        </p:nvSpPr>
        <p:spPr>
          <a:xfrm>
            <a:off x="0" y="3692414"/>
            <a:ext cx="4535739" cy="107205"/>
          </a:xfrm>
          <a:custGeom>
            <a:avLst/>
            <a:gdLst>
              <a:gd name="connsiteX0" fmla="*/ 0 w 6047652"/>
              <a:gd name="connsiteY0" fmla="*/ 0 h 142940"/>
              <a:gd name="connsiteX1" fmla="*/ 6047652 w 6047652"/>
              <a:gd name="connsiteY1" fmla="*/ 0 h 142940"/>
              <a:gd name="connsiteX2" fmla="*/ 6047652 w 6047652"/>
              <a:gd name="connsiteY2" fmla="*/ 142941 h 142940"/>
              <a:gd name="connsiteX3" fmla="*/ 0 w 6047652"/>
              <a:gd name="connsiteY3" fmla="*/ 142941 h 14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7652" h="142940">
                <a:moveTo>
                  <a:pt x="0" y="0"/>
                </a:moveTo>
                <a:lnTo>
                  <a:pt x="6047652" y="0"/>
                </a:lnTo>
                <a:lnTo>
                  <a:pt x="6047652" y="142941"/>
                </a:lnTo>
                <a:lnTo>
                  <a:pt x="0" y="142941"/>
                </a:lnTo>
                <a:close/>
              </a:path>
            </a:pathLst>
          </a:custGeom>
          <a:solidFill>
            <a:srgbClr val="FFFFFF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47863F-D565-9DD8-ED47-607366DAC53D}"/>
              </a:ext>
            </a:extLst>
          </p:cNvPr>
          <p:cNvSpPr/>
          <p:nvPr/>
        </p:nvSpPr>
        <p:spPr>
          <a:xfrm>
            <a:off x="1094653" y="1983958"/>
            <a:ext cx="6967832" cy="2897177"/>
          </a:xfrm>
          <a:custGeom>
            <a:avLst/>
            <a:gdLst>
              <a:gd name="connsiteX0" fmla="*/ 9290405 w 9290443"/>
              <a:gd name="connsiteY0" fmla="*/ -50 h 3862902"/>
              <a:gd name="connsiteX1" fmla="*/ 9290405 w 9290443"/>
              <a:gd name="connsiteY1" fmla="*/ 1738361 h 3862902"/>
              <a:gd name="connsiteX2" fmla="*/ 7006157 w 9290443"/>
              <a:gd name="connsiteY2" fmla="*/ 3862853 h 3862902"/>
              <a:gd name="connsiteX3" fmla="*/ 2284210 w 9290443"/>
              <a:gd name="connsiteY3" fmla="*/ 3862853 h 3862902"/>
              <a:gd name="connsiteX4" fmla="*/ -39 w 9290443"/>
              <a:gd name="connsiteY4" fmla="*/ 1738361 h 3862902"/>
              <a:gd name="connsiteX5" fmla="*/ -39 w 9290443"/>
              <a:gd name="connsiteY5" fmla="*/ -50 h 386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0443" h="3862902">
                <a:moveTo>
                  <a:pt x="9290405" y="-50"/>
                </a:moveTo>
                <a:lnTo>
                  <a:pt x="9290405" y="1738361"/>
                </a:lnTo>
                <a:cubicBezTo>
                  <a:pt x="9290405" y="2912016"/>
                  <a:pt x="8268099" y="3862853"/>
                  <a:pt x="7006157" y="3862853"/>
                </a:cubicBezTo>
                <a:lnTo>
                  <a:pt x="2284210" y="3862853"/>
                </a:lnTo>
                <a:cubicBezTo>
                  <a:pt x="1022968" y="3862853"/>
                  <a:pt x="-39" y="2912016"/>
                  <a:pt x="-39" y="1738361"/>
                </a:cubicBezTo>
                <a:lnTo>
                  <a:pt x="-39" y="-5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883294-79BE-3DA1-3EB6-1B6767960624}"/>
              </a:ext>
            </a:extLst>
          </p:cNvPr>
          <p:cNvGrpSpPr/>
          <p:nvPr/>
        </p:nvGrpSpPr>
        <p:grpSpPr>
          <a:xfrm>
            <a:off x="2591817" y="2544911"/>
            <a:ext cx="3707295" cy="1742720"/>
            <a:chOff x="3278285" y="2122987"/>
            <a:chExt cx="4943060" cy="23236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AFEB9E-E85B-F96A-20A6-152449B9BD15}"/>
                </a:ext>
              </a:extLst>
            </p:cNvPr>
            <p:cNvSpPr txBox="1"/>
            <p:nvPr/>
          </p:nvSpPr>
          <p:spPr>
            <a:xfrm>
              <a:off x="3278285" y="2122987"/>
              <a:ext cx="494306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3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Vrinda Stores Annual Report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C395A9-529A-BBA9-D4FE-20308616ECCA}"/>
                </a:ext>
              </a:extLst>
            </p:cNvPr>
            <p:cNvSpPr txBox="1"/>
            <p:nvPr/>
          </p:nvSpPr>
          <p:spPr>
            <a:xfrm>
              <a:off x="3877661" y="3892616"/>
              <a:ext cx="4099251" cy="55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A dashboard of the vrinda stores analysis report which solves different problems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93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16C1B3-8AA3-247B-007A-CE2CE7EB2F38}"/>
              </a:ext>
            </a:extLst>
          </p:cNvPr>
          <p:cNvSpPr/>
          <p:nvPr/>
        </p:nvSpPr>
        <p:spPr>
          <a:xfrm>
            <a:off x="93306" y="922564"/>
            <a:ext cx="9157138" cy="5150594"/>
          </a:xfrm>
          <a:custGeom>
            <a:avLst/>
            <a:gdLst>
              <a:gd name="connsiteX0" fmla="*/ 0 w 12209517"/>
              <a:gd name="connsiteY0" fmla="*/ 0 h 6867459"/>
              <a:gd name="connsiteX1" fmla="*/ 12209517 w 12209517"/>
              <a:gd name="connsiteY1" fmla="*/ 0 h 6867459"/>
              <a:gd name="connsiteX2" fmla="*/ 12209517 w 12209517"/>
              <a:gd name="connsiteY2" fmla="*/ 6867460 h 6867459"/>
              <a:gd name="connsiteX3" fmla="*/ 0 w 12209517"/>
              <a:gd name="connsiteY3" fmla="*/ 6867460 h 686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517" h="6867459">
                <a:moveTo>
                  <a:pt x="0" y="0"/>
                </a:moveTo>
                <a:lnTo>
                  <a:pt x="12209517" y="0"/>
                </a:lnTo>
                <a:lnTo>
                  <a:pt x="12209517" y="6867460"/>
                </a:lnTo>
                <a:lnTo>
                  <a:pt x="0" y="6867460"/>
                </a:lnTo>
                <a:close/>
              </a:path>
            </a:pathLst>
          </a:custGeom>
          <a:solidFill>
            <a:srgbClr val="163260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9D9075-F888-B810-17D9-A6C297BA0392}"/>
              </a:ext>
            </a:extLst>
          </p:cNvPr>
          <p:cNvSpPr/>
          <p:nvPr/>
        </p:nvSpPr>
        <p:spPr>
          <a:xfrm>
            <a:off x="0" y="857249"/>
            <a:ext cx="9157138" cy="2575560"/>
          </a:xfrm>
          <a:custGeom>
            <a:avLst/>
            <a:gdLst>
              <a:gd name="connsiteX0" fmla="*/ 0 w 12209517"/>
              <a:gd name="connsiteY0" fmla="*/ 0 h 3434080"/>
              <a:gd name="connsiteX1" fmla="*/ 12209517 w 12209517"/>
              <a:gd name="connsiteY1" fmla="*/ 0 h 3434080"/>
              <a:gd name="connsiteX2" fmla="*/ 12209517 w 12209517"/>
              <a:gd name="connsiteY2" fmla="*/ 3434080 h 3434080"/>
              <a:gd name="connsiteX3" fmla="*/ 0 w 12209517"/>
              <a:gd name="connsiteY3" fmla="*/ 3434080 h 343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517" h="3434080">
                <a:moveTo>
                  <a:pt x="0" y="0"/>
                </a:moveTo>
                <a:lnTo>
                  <a:pt x="12209517" y="0"/>
                </a:lnTo>
                <a:lnTo>
                  <a:pt x="12209517" y="3434080"/>
                </a:lnTo>
                <a:lnTo>
                  <a:pt x="0" y="3434080"/>
                </a:lnTo>
                <a:close/>
              </a:path>
            </a:pathLst>
          </a:custGeom>
          <a:solidFill>
            <a:srgbClr val="FCBF10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aphic 5">
            <a:extLst>
              <a:ext uri="{FF2B5EF4-FFF2-40B4-BE49-F238E27FC236}">
                <a16:creationId xmlns:a16="http://schemas.microsoft.com/office/drawing/2014/main" id="{C50D41DB-603D-0757-C073-334262DD2227}"/>
              </a:ext>
            </a:extLst>
          </p:cNvPr>
          <p:cNvGrpSpPr/>
          <p:nvPr/>
        </p:nvGrpSpPr>
        <p:grpSpPr>
          <a:xfrm>
            <a:off x="0" y="1956631"/>
            <a:ext cx="9157138" cy="734147"/>
            <a:chOff x="0" y="1465841"/>
            <a:chExt cx="12209517" cy="978863"/>
          </a:xfrm>
          <a:solidFill>
            <a:srgbClr val="FFFFFF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9D4950F-B183-6CF0-9261-D55C259115C5}"/>
                </a:ext>
              </a:extLst>
            </p:cNvPr>
            <p:cNvSpPr/>
            <p:nvPr/>
          </p:nvSpPr>
          <p:spPr>
            <a:xfrm>
              <a:off x="0" y="1465841"/>
              <a:ext cx="12209517" cy="142940"/>
            </a:xfrm>
            <a:custGeom>
              <a:avLst/>
              <a:gdLst>
                <a:gd name="connsiteX0" fmla="*/ 0 w 12209517"/>
                <a:gd name="connsiteY0" fmla="*/ 0 h 142940"/>
                <a:gd name="connsiteX1" fmla="*/ 12209517 w 12209517"/>
                <a:gd name="connsiteY1" fmla="*/ 0 h 142940"/>
                <a:gd name="connsiteX2" fmla="*/ 12209517 w 12209517"/>
                <a:gd name="connsiteY2" fmla="*/ 142941 h 142940"/>
                <a:gd name="connsiteX3" fmla="*/ 0 w 12209517"/>
                <a:gd name="connsiteY3" fmla="*/ 142941 h 14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9517" h="142940">
                  <a:moveTo>
                    <a:pt x="0" y="0"/>
                  </a:moveTo>
                  <a:lnTo>
                    <a:pt x="12209517" y="0"/>
                  </a:lnTo>
                  <a:lnTo>
                    <a:pt x="12209517" y="142941"/>
                  </a:lnTo>
                  <a:lnTo>
                    <a:pt x="0" y="142941"/>
                  </a:lnTo>
                  <a:close/>
                </a:path>
              </a:pathLst>
            </a:custGeom>
            <a:solidFill>
              <a:srgbClr val="FFFFFF"/>
            </a:solidFill>
            <a:ln w="70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A7594D-F332-F109-8348-83855ADC2C95}"/>
                </a:ext>
              </a:extLst>
            </p:cNvPr>
            <p:cNvSpPr/>
            <p:nvPr/>
          </p:nvSpPr>
          <p:spPr>
            <a:xfrm>
              <a:off x="0" y="1744716"/>
              <a:ext cx="12209517" cy="142940"/>
            </a:xfrm>
            <a:custGeom>
              <a:avLst/>
              <a:gdLst>
                <a:gd name="connsiteX0" fmla="*/ 0 w 12209517"/>
                <a:gd name="connsiteY0" fmla="*/ 0 h 142940"/>
                <a:gd name="connsiteX1" fmla="*/ 12209517 w 12209517"/>
                <a:gd name="connsiteY1" fmla="*/ 0 h 142940"/>
                <a:gd name="connsiteX2" fmla="*/ 12209517 w 12209517"/>
                <a:gd name="connsiteY2" fmla="*/ 142941 h 142940"/>
                <a:gd name="connsiteX3" fmla="*/ 0 w 12209517"/>
                <a:gd name="connsiteY3" fmla="*/ 142941 h 14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9517" h="142940">
                  <a:moveTo>
                    <a:pt x="0" y="0"/>
                  </a:moveTo>
                  <a:lnTo>
                    <a:pt x="12209517" y="0"/>
                  </a:lnTo>
                  <a:lnTo>
                    <a:pt x="12209517" y="142941"/>
                  </a:lnTo>
                  <a:lnTo>
                    <a:pt x="0" y="142941"/>
                  </a:lnTo>
                  <a:close/>
                </a:path>
              </a:pathLst>
            </a:custGeom>
            <a:solidFill>
              <a:srgbClr val="FFFFFF"/>
            </a:solidFill>
            <a:ln w="70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4248C7-B6C7-E607-4F4F-9F77CCD21D57}"/>
                </a:ext>
              </a:extLst>
            </p:cNvPr>
            <p:cNvSpPr/>
            <p:nvPr/>
          </p:nvSpPr>
          <p:spPr>
            <a:xfrm>
              <a:off x="0" y="2022890"/>
              <a:ext cx="12209517" cy="142940"/>
            </a:xfrm>
            <a:custGeom>
              <a:avLst/>
              <a:gdLst>
                <a:gd name="connsiteX0" fmla="*/ 0 w 12209517"/>
                <a:gd name="connsiteY0" fmla="*/ 0 h 142940"/>
                <a:gd name="connsiteX1" fmla="*/ 12209517 w 12209517"/>
                <a:gd name="connsiteY1" fmla="*/ 0 h 142940"/>
                <a:gd name="connsiteX2" fmla="*/ 12209517 w 12209517"/>
                <a:gd name="connsiteY2" fmla="*/ 142941 h 142940"/>
                <a:gd name="connsiteX3" fmla="*/ 0 w 12209517"/>
                <a:gd name="connsiteY3" fmla="*/ 142941 h 14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9517" h="142940">
                  <a:moveTo>
                    <a:pt x="0" y="0"/>
                  </a:moveTo>
                  <a:lnTo>
                    <a:pt x="12209517" y="0"/>
                  </a:lnTo>
                  <a:lnTo>
                    <a:pt x="12209517" y="142941"/>
                  </a:lnTo>
                  <a:lnTo>
                    <a:pt x="0" y="142941"/>
                  </a:lnTo>
                  <a:close/>
                </a:path>
              </a:pathLst>
            </a:custGeom>
            <a:solidFill>
              <a:srgbClr val="FFFFFF"/>
            </a:solidFill>
            <a:ln w="70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20D02F-72E1-F29F-758B-1B19EA8D5BD2}"/>
                </a:ext>
              </a:extLst>
            </p:cNvPr>
            <p:cNvSpPr/>
            <p:nvPr/>
          </p:nvSpPr>
          <p:spPr>
            <a:xfrm>
              <a:off x="0" y="2301764"/>
              <a:ext cx="12209517" cy="142940"/>
            </a:xfrm>
            <a:custGeom>
              <a:avLst/>
              <a:gdLst>
                <a:gd name="connsiteX0" fmla="*/ 0 w 12209517"/>
                <a:gd name="connsiteY0" fmla="*/ 0 h 142940"/>
                <a:gd name="connsiteX1" fmla="*/ 12209517 w 12209517"/>
                <a:gd name="connsiteY1" fmla="*/ 0 h 142940"/>
                <a:gd name="connsiteX2" fmla="*/ 12209517 w 12209517"/>
                <a:gd name="connsiteY2" fmla="*/ 142941 h 142940"/>
                <a:gd name="connsiteX3" fmla="*/ 0 w 12209517"/>
                <a:gd name="connsiteY3" fmla="*/ 142941 h 14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9517" h="142940">
                  <a:moveTo>
                    <a:pt x="0" y="0"/>
                  </a:moveTo>
                  <a:lnTo>
                    <a:pt x="12209517" y="0"/>
                  </a:lnTo>
                  <a:lnTo>
                    <a:pt x="12209517" y="142941"/>
                  </a:lnTo>
                  <a:lnTo>
                    <a:pt x="0" y="142941"/>
                  </a:lnTo>
                  <a:close/>
                </a:path>
              </a:pathLst>
            </a:custGeom>
            <a:solidFill>
              <a:srgbClr val="FFFFFF"/>
            </a:solidFill>
            <a:ln w="70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41" name="Picture 40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FC5D845A-884E-E91A-0D86-41DA088D6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3637" r="2496" b="49088"/>
          <a:stretch/>
        </p:blipFill>
        <p:spPr>
          <a:xfrm>
            <a:off x="532613" y="1343681"/>
            <a:ext cx="8078776" cy="2897178"/>
          </a:xfrm>
          <a:custGeom>
            <a:avLst/>
            <a:gdLst>
              <a:gd name="connsiteX0" fmla="*/ 0 w 10771701"/>
              <a:gd name="connsiteY0" fmla="*/ 0 h 3862904"/>
              <a:gd name="connsiteX1" fmla="*/ 10771701 w 10771701"/>
              <a:gd name="connsiteY1" fmla="*/ 0 h 3862904"/>
              <a:gd name="connsiteX2" fmla="*/ 10771701 w 10771701"/>
              <a:gd name="connsiteY2" fmla="*/ 1676051 h 3862904"/>
              <a:gd name="connsiteX3" fmla="*/ 8586250 w 10771701"/>
              <a:gd name="connsiteY3" fmla="*/ 3862903 h 3862904"/>
              <a:gd name="connsiteX4" fmla="*/ 8585553 w 10771701"/>
              <a:gd name="connsiteY4" fmla="*/ 3862903 h 3862904"/>
              <a:gd name="connsiteX5" fmla="*/ 2189656 w 10771701"/>
              <a:gd name="connsiteY5" fmla="*/ 3862903 h 3862904"/>
              <a:gd name="connsiteX6" fmla="*/ 0 w 10771701"/>
              <a:gd name="connsiteY6" fmla="*/ 1678854 h 3862904"/>
              <a:gd name="connsiteX7" fmla="*/ 0 w 10771701"/>
              <a:gd name="connsiteY7" fmla="*/ 1676051 h 3862904"/>
              <a:gd name="connsiteX8" fmla="*/ 0 w 10771701"/>
              <a:gd name="connsiteY8" fmla="*/ 0 h 38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71701" h="3862904">
                <a:moveTo>
                  <a:pt x="0" y="0"/>
                </a:moveTo>
                <a:lnTo>
                  <a:pt x="10771701" y="0"/>
                </a:lnTo>
                <a:lnTo>
                  <a:pt x="10771701" y="1676051"/>
                </a:lnTo>
                <a:cubicBezTo>
                  <a:pt x="10772052" y="2883408"/>
                  <a:pt x="9793609" y="3862481"/>
                  <a:pt x="8586250" y="3862903"/>
                </a:cubicBezTo>
                <a:cubicBezTo>
                  <a:pt x="8586040" y="3862903"/>
                  <a:pt x="8585762" y="3862903"/>
                  <a:pt x="8585553" y="3862903"/>
                </a:cubicBezTo>
                <a:lnTo>
                  <a:pt x="2189656" y="3862903"/>
                </a:lnTo>
                <a:cubicBezTo>
                  <a:pt x="981877" y="3864444"/>
                  <a:pt x="1540" y="2886633"/>
                  <a:pt x="0" y="1678854"/>
                </a:cubicBezTo>
                <a:cubicBezTo>
                  <a:pt x="0" y="1677943"/>
                  <a:pt x="0" y="1676962"/>
                  <a:pt x="0" y="1676051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070F907-23FC-6B28-B804-313262C32A71}"/>
              </a:ext>
            </a:extLst>
          </p:cNvPr>
          <p:cNvGrpSpPr/>
          <p:nvPr/>
        </p:nvGrpSpPr>
        <p:grpSpPr>
          <a:xfrm>
            <a:off x="1894185" y="4329571"/>
            <a:ext cx="5738256" cy="1184748"/>
            <a:chOff x="-884370" y="1996380"/>
            <a:chExt cx="7651008" cy="1579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1C3816-AD88-6C43-9C49-5590C190CEB1}"/>
                </a:ext>
              </a:extLst>
            </p:cNvPr>
            <p:cNvSpPr txBox="1"/>
            <p:nvPr/>
          </p:nvSpPr>
          <p:spPr>
            <a:xfrm>
              <a:off x="-884370" y="2642711"/>
              <a:ext cx="7651008" cy="9333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</a:pPr>
              <a:r>
                <a:rPr lang="en-US" sz="14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Based On Our Reports Dashboard We Concluded That The Top 5 States And Men Vs Women's Who Are Sales And Orders For The Types Of Channel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C14B7F-3112-6BE5-7563-923650E007E8}"/>
                </a:ext>
              </a:extLst>
            </p:cNvPr>
            <p:cNvSpPr txBox="1"/>
            <p:nvPr/>
          </p:nvSpPr>
          <p:spPr>
            <a:xfrm>
              <a:off x="1134930" y="1996380"/>
              <a:ext cx="310224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7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Conclusion</a:t>
              </a:r>
              <a:endParaRPr lang="en-US" sz="2700" dirty="0">
                <a:solidFill>
                  <a:prstClr val="white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74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F86DE1-D22D-6DCE-B1B0-7C1BAC4ACB23}"/>
              </a:ext>
            </a:extLst>
          </p:cNvPr>
          <p:cNvGrpSpPr/>
          <p:nvPr/>
        </p:nvGrpSpPr>
        <p:grpSpPr>
          <a:xfrm>
            <a:off x="1049000" y="2297920"/>
            <a:ext cx="6654113" cy="1734441"/>
            <a:chOff x="1560397" y="2186431"/>
            <a:chExt cx="8872151" cy="23125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B98AC0-609B-85AC-833F-F0E8B0E773D1}"/>
                </a:ext>
              </a:extLst>
            </p:cNvPr>
            <p:cNvSpPr txBox="1"/>
            <p:nvPr/>
          </p:nvSpPr>
          <p:spPr>
            <a:xfrm>
              <a:off x="1560397" y="2186431"/>
              <a:ext cx="8872151" cy="123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050" b="1" dirty="0">
                  <a:solidFill>
                    <a:srgbClr val="002165"/>
                  </a:solidFill>
                  <a:latin typeface="Montserrat" panose="00000500000000000000" pitchFamily="2" charset="0"/>
                  <a:cs typeface="Arial" panose="020B0604020202020204" pitchFamily="34" charset="0"/>
                </a:rPr>
                <a:t>Thank You!</a:t>
              </a:r>
            </a:p>
            <a:p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egoe"/>
                  <a:cs typeface="Arial" panose="020B0604020202020204" pitchFamily="34" charset="0"/>
                </a:rPr>
                <a:t>We respect your valuable time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75FB97-F0DB-8D2C-C770-745F40E90426}"/>
                </a:ext>
              </a:extLst>
            </p:cNvPr>
            <p:cNvSpPr/>
            <p:nvPr/>
          </p:nvSpPr>
          <p:spPr>
            <a:xfrm>
              <a:off x="2668858" y="4098910"/>
              <a:ext cx="685428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Segoe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43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B1AEF8D-E86A-9985-DC01-51439094ECCA}"/>
              </a:ext>
            </a:extLst>
          </p:cNvPr>
          <p:cNvSpPr/>
          <p:nvPr/>
        </p:nvSpPr>
        <p:spPr>
          <a:xfrm rot="5400000">
            <a:off x="-1825114" y="1825114"/>
            <a:ext cx="6858002" cy="3207774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12082-79EF-526E-D05E-0E8BFE621137}"/>
              </a:ext>
            </a:extLst>
          </p:cNvPr>
          <p:cNvSpPr txBox="1"/>
          <p:nvPr/>
        </p:nvSpPr>
        <p:spPr>
          <a:xfrm>
            <a:off x="3431708" y="0"/>
            <a:ext cx="4807222" cy="6154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sales and orders using single chart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month got the highest sales and orders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purchased more men are women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different types of orders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sales contributing the sales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gender and age </a:t>
            </a:r>
          </a:p>
          <a:p>
            <a:pPr marL="285750" indent="-285750" algn="just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channel is contributing highest sales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072135-95DF-5FF2-F053-104E6C7ACD95}"/>
              </a:ext>
            </a:extLst>
          </p:cNvPr>
          <p:cNvSpPr/>
          <p:nvPr/>
        </p:nvSpPr>
        <p:spPr>
          <a:xfrm>
            <a:off x="8605684" y="1"/>
            <a:ext cx="53831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9ECD1A-8A6E-5C23-045B-414C8E0D422C}"/>
              </a:ext>
            </a:extLst>
          </p:cNvPr>
          <p:cNvSpPr txBox="1"/>
          <p:nvPr/>
        </p:nvSpPr>
        <p:spPr>
          <a:xfrm>
            <a:off x="484452" y="296349"/>
            <a:ext cx="2623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2400" b="1" dirty="0">
                <a:solidFill>
                  <a:prstClr val="white"/>
                </a:solidFill>
                <a:latin typeface="Montserrat" panose="00000500000000000000" pitchFamily="2" charset="0"/>
              </a:rPr>
              <a:t>Our Problem</a:t>
            </a:r>
          </a:p>
        </p:txBody>
      </p:sp>
    </p:spTree>
    <p:extLst>
      <p:ext uri="{BB962C8B-B14F-4D97-AF65-F5344CB8AC3E}">
        <p14:creationId xmlns:p14="http://schemas.microsoft.com/office/powerpoint/2010/main" val="154063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6EB33E-21B0-33C6-D968-1848AE3A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74" y="5533992"/>
            <a:ext cx="5091886" cy="1342660"/>
          </a:xfrm>
          <a:prstGeom prst="rect">
            <a:avLst/>
          </a:prstGeom>
        </p:spPr>
      </p:pic>
      <p:pic>
        <p:nvPicPr>
          <p:cNvPr id="7" name="Picture 6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269A2216-9428-92A7-5652-72BEA81BE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t="2115" r="16356" b="2473"/>
          <a:stretch>
            <a:fillRect/>
          </a:stretch>
        </p:blipFill>
        <p:spPr>
          <a:xfrm>
            <a:off x="147434" y="4214564"/>
            <a:ext cx="2513626" cy="2439388"/>
          </a:xfrm>
          <a:custGeom>
            <a:avLst/>
            <a:gdLst>
              <a:gd name="connsiteX0" fmla="*/ 3271684 w 6543368"/>
              <a:gd name="connsiteY0" fmla="*/ 0 h 6543368"/>
              <a:gd name="connsiteX1" fmla="*/ 6543368 w 6543368"/>
              <a:gd name="connsiteY1" fmla="*/ 3271684 h 6543368"/>
              <a:gd name="connsiteX2" fmla="*/ 3271684 w 6543368"/>
              <a:gd name="connsiteY2" fmla="*/ 6543368 h 6543368"/>
              <a:gd name="connsiteX3" fmla="*/ 0 w 6543368"/>
              <a:gd name="connsiteY3" fmla="*/ 3271684 h 6543368"/>
              <a:gd name="connsiteX4" fmla="*/ 3271684 w 6543368"/>
              <a:gd name="connsiteY4" fmla="*/ 0 h 654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3368" h="6543368">
                <a:moveTo>
                  <a:pt x="3271684" y="0"/>
                </a:moveTo>
                <a:cubicBezTo>
                  <a:pt x="5078585" y="0"/>
                  <a:pt x="6543368" y="1464783"/>
                  <a:pt x="6543368" y="3271684"/>
                </a:cubicBezTo>
                <a:cubicBezTo>
                  <a:pt x="6543368" y="5078585"/>
                  <a:pt x="5078585" y="6543368"/>
                  <a:pt x="3271684" y="6543368"/>
                </a:cubicBezTo>
                <a:cubicBezTo>
                  <a:pt x="1464783" y="6543368"/>
                  <a:pt x="0" y="5078585"/>
                  <a:pt x="0" y="3271684"/>
                </a:cubicBezTo>
                <a:cubicBezTo>
                  <a:pt x="0" y="1464783"/>
                  <a:pt x="1464783" y="0"/>
                  <a:pt x="3271684" y="0"/>
                </a:cubicBezTo>
                <a:close/>
              </a:path>
            </a:pathLst>
          </a:custGeom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F64E78-3D74-1C8C-1022-6A877603EB25}"/>
              </a:ext>
            </a:extLst>
          </p:cNvPr>
          <p:cNvGrpSpPr/>
          <p:nvPr/>
        </p:nvGrpSpPr>
        <p:grpSpPr>
          <a:xfrm>
            <a:off x="1014413" y="0"/>
            <a:ext cx="4248052" cy="2257651"/>
            <a:chOff x="1352551" y="-1070990"/>
            <a:chExt cx="5664069" cy="30101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7C76C-4C00-676B-5818-FA96F25D2D20}"/>
                </a:ext>
              </a:extLst>
            </p:cNvPr>
            <p:cNvSpPr txBox="1"/>
            <p:nvPr/>
          </p:nvSpPr>
          <p:spPr>
            <a:xfrm>
              <a:off x="1352551" y="-1070990"/>
              <a:ext cx="380137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2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Insights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B12B3D-E28F-AD92-2B8E-A0C1FE1722BA}"/>
                </a:ext>
              </a:extLst>
            </p:cNvPr>
            <p:cNvGrpSpPr/>
            <p:nvPr/>
          </p:nvGrpSpPr>
          <p:grpSpPr>
            <a:xfrm>
              <a:off x="1476072" y="-96950"/>
              <a:ext cx="5540548" cy="2036159"/>
              <a:chOff x="1476072" y="-96950"/>
              <a:chExt cx="5540548" cy="203615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5E7126-6F23-C23C-53F0-A1DEB765BCA2}"/>
                  </a:ext>
                </a:extLst>
              </p:cNvPr>
              <p:cNvSpPr txBox="1"/>
              <p:nvPr/>
            </p:nvSpPr>
            <p:spPr>
              <a:xfrm>
                <a:off x="1476072" y="-96950"/>
                <a:ext cx="5540548" cy="1251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IN" sz="13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</a:rPr>
                  <a:t>Sales :Men Vs Women </a:t>
                </a:r>
              </a:p>
              <a:p>
                <a:pPr defTabSz="685800"/>
                <a:endParaRPr lang="en-IN" sz="13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endParaRPr>
              </a:p>
              <a:p>
                <a:pPr defTabSz="685800"/>
                <a:r>
                  <a:rPr lang="en-IN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per our sales report most of the women contributing the highest sales by 64%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DE98D5-6268-4F86-A9E9-14F17C0F41AF}"/>
                  </a:ext>
                </a:extLst>
              </p:cNvPr>
              <p:cNvSpPr txBox="1"/>
              <p:nvPr/>
            </p:nvSpPr>
            <p:spPr>
              <a:xfrm>
                <a:off x="1476072" y="1487804"/>
                <a:ext cx="4930948" cy="4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spcAft>
                    <a:spcPts val="450"/>
                  </a:spcAft>
                </a:pPr>
                <a:r>
                  <a:rPr 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men are contributing total 36% sales </a:t>
                </a:r>
                <a:endParaRPr lang="en-IN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44A84956-268C-76F0-B802-8088F1F31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701005" y="701006"/>
            <a:ext cx="2416423" cy="101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E31E6-489A-28C2-B32B-5E367E5E6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51" y="2761823"/>
            <a:ext cx="4501591" cy="273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D6AEE-2F79-6C0C-5EF9-6E4DE7DA5D4F}"/>
              </a:ext>
            </a:extLst>
          </p:cNvPr>
          <p:cNvSpPr txBox="1"/>
          <p:nvPr/>
        </p:nvSpPr>
        <p:spPr>
          <a:xfrm>
            <a:off x="4136151" y="2328068"/>
            <a:ext cx="2851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I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rPr>
              <a:t>Pivot table:</a:t>
            </a:r>
          </a:p>
        </p:txBody>
      </p:sp>
    </p:spTree>
    <p:extLst>
      <p:ext uri="{BB962C8B-B14F-4D97-AF65-F5344CB8AC3E}">
        <p14:creationId xmlns:p14="http://schemas.microsoft.com/office/powerpoint/2010/main" val="185117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6EB33E-21B0-33C6-D968-1848AE3A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74" y="5533992"/>
            <a:ext cx="5091886" cy="13426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F64E78-3D74-1C8C-1022-6A877603EB25}"/>
              </a:ext>
            </a:extLst>
          </p:cNvPr>
          <p:cNvGrpSpPr/>
          <p:nvPr/>
        </p:nvGrpSpPr>
        <p:grpSpPr>
          <a:xfrm>
            <a:off x="1014413" y="52754"/>
            <a:ext cx="4770567" cy="3869851"/>
            <a:chOff x="1352551" y="-1070990"/>
            <a:chExt cx="6360755" cy="51598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7C76C-4C00-676B-5818-FA96F25D2D20}"/>
                </a:ext>
              </a:extLst>
            </p:cNvPr>
            <p:cNvSpPr txBox="1"/>
            <p:nvPr/>
          </p:nvSpPr>
          <p:spPr>
            <a:xfrm>
              <a:off x="1352551" y="-1070990"/>
              <a:ext cx="380137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2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Insights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5E7126-6F23-C23C-53F0-A1DEB765BCA2}"/>
                </a:ext>
              </a:extLst>
            </p:cNvPr>
            <p:cNvSpPr txBox="1"/>
            <p:nvPr/>
          </p:nvSpPr>
          <p:spPr>
            <a:xfrm>
              <a:off x="1476072" y="-96950"/>
              <a:ext cx="6237234" cy="4185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Sales : Top 5 states </a:t>
              </a:r>
            </a:p>
            <a:p>
              <a:pPr defTabSz="685800"/>
              <a:endParaRPr lang="en-IN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  <a:p>
              <a:pPr defTabSz="685800"/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 per our sales report top 5 states that contributing sales are </a:t>
              </a:r>
            </a:p>
            <a:p>
              <a:pPr defTabSz="685800"/>
              <a:endParaRPr lang="en-IN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defTabSz="68580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Karnataka,</a:t>
              </a:r>
            </a:p>
            <a:p>
              <a:pPr marL="285750" indent="-285750" defTabSz="68580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Maharashtra, </a:t>
              </a:r>
            </a:p>
            <a:p>
              <a:pPr marL="285750" indent="-285750" defTabSz="68580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Tamil Nadu,</a:t>
              </a:r>
            </a:p>
            <a:p>
              <a:pPr marL="285750" indent="-285750" defTabSz="68580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Telangana, </a:t>
              </a:r>
            </a:p>
            <a:p>
              <a:pPr marL="285750" indent="-285750" defTabSz="685800">
                <a:buFont typeface="Wingdings" panose="05000000000000000000" pitchFamily="2" charset="2"/>
                <a:buChar char="ü"/>
              </a:pPr>
              <a:r>
                <a:rPr lang="en-I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Uttar Pradesh </a:t>
              </a:r>
            </a:p>
            <a:p>
              <a:pPr defTabSz="685800"/>
              <a:endParaRPr lang="en-IN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44A84956-268C-76F0-B802-8088F1F3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701005" y="701006"/>
            <a:ext cx="2416423" cy="101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E31E6-489A-28C2-B32B-5E367E5E6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119" y="3135549"/>
            <a:ext cx="4677925" cy="215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D6AEE-2F79-6C0C-5EF9-6E4DE7DA5D4F}"/>
              </a:ext>
            </a:extLst>
          </p:cNvPr>
          <p:cNvSpPr txBox="1"/>
          <p:nvPr/>
        </p:nvSpPr>
        <p:spPr>
          <a:xfrm>
            <a:off x="4136151" y="2328068"/>
            <a:ext cx="2851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I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rPr>
              <a:t>Pivot table:</a:t>
            </a:r>
          </a:p>
        </p:txBody>
      </p:sp>
    </p:spTree>
    <p:extLst>
      <p:ext uri="{BB962C8B-B14F-4D97-AF65-F5344CB8AC3E}">
        <p14:creationId xmlns:p14="http://schemas.microsoft.com/office/powerpoint/2010/main" val="18838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6EB33E-21B0-33C6-D968-1848AE3A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74" y="5533992"/>
            <a:ext cx="5091886" cy="13426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F64E78-3D74-1C8C-1022-6A877603EB25}"/>
              </a:ext>
            </a:extLst>
          </p:cNvPr>
          <p:cNvGrpSpPr/>
          <p:nvPr/>
        </p:nvGrpSpPr>
        <p:grpSpPr>
          <a:xfrm>
            <a:off x="1014413" y="52754"/>
            <a:ext cx="4796105" cy="3433374"/>
            <a:chOff x="1352551" y="-1070990"/>
            <a:chExt cx="6394805" cy="45778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7C76C-4C00-676B-5818-FA96F25D2D20}"/>
                </a:ext>
              </a:extLst>
            </p:cNvPr>
            <p:cNvSpPr txBox="1"/>
            <p:nvPr/>
          </p:nvSpPr>
          <p:spPr>
            <a:xfrm>
              <a:off x="1352551" y="-1070990"/>
              <a:ext cx="380137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2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Insights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5E7126-6F23-C23C-53F0-A1DEB765BCA2}"/>
                </a:ext>
              </a:extLst>
            </p:cNvPr>
            <p:cNvSpPr txBox="1"/>
            <p:nvPr/>
          </p:nvSpPr>
          <p:spPr>
            <a:xfrm>
              <a:off x="1510122" y="90522"/>
              <a:ext cx="6237234" cy="341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13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Relationship of Age and Gender </a:t>
              </a:r>
            </a:p>
            <a:p>
              <a:pPr defTabSz="685800"/>
              <a:endParaRPr lang="en-IN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  <a:p>
              <a:pPr defTabSz="685800"/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 per our report there are three categories are there and those are</a:t>
              </a:r>
            </a:p>
            <a:p>
              <a:pPr defTabSz="685800"/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Adult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Senior 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Teenager  </a:t>
              </a:r>
            </a:p>
            <a:p>
              <a:pPr defTabSz="685800"/>
              <a:endParaRPr lang="en-IN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44A84956-268C-76F0-B802-8088F1F3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701005" y="701006"/>
            <a:ext cx="2416423" cy="101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E31E6-489A-28C2-B32B-5E367E5E6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3502" y="3091481"/>
            <a:ext cx="4498343" cy="2219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D6AEE-2F79-6C0C-5EF9-6E4DE7DA5D4F}"/>
              </a:ext>
            </a:extLst>
          </p:cNvPr>
          <p:cNvSpPr txBox="1"/>
          <p:nvPr/>
        </p:nvSpPr>
        <p:spPr>
          <a:xfrm>
            <a:off x="4136151" y="2328068"/>
            <a:ext cx="2851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I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rPr>
              <a:t>Pivot table:</a:t>
            </a:r>
          </a:p>
        </p:txBody>
      </p:sp>
    </p:spTree>
    <p:extLst>
      <p:ext uri="{BB962C8B-B14F-4D97-AF65-F5344CB8AC3E}">
        <p14:creationId xmlns:p14="http://schemas.microsoft.com/office/powerpoint/2010/main" val="7241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6EB33E-21B0-33C6-D968-1848AE3A5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674" y="5533992"/>
            <a:ext cx="5091886" cy="13426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F64E78-3D74-1C8C-1022-6A877603EB25}"/>
              </a:ext>
            </a:extLst>
          </p:cNvPr>
          <p:cNvGrpSpPr/>
          <p:nvPr/>
        </p:nvGrpSpPr>
        <p:grpSpPr>
          <a:xfrm>
            <a:off x="1014413" y="52754"/>
            <a:ext cx="4770567" cy="3292770"/>
            <a:chOff x="1352551" y="-1070990"/>
            <a:chExt cx="6360755" cy="43903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B7C76C-4C00-676B-5818-FA96F25D2D20}"/>
                </a:ext>
              </a:extLst>
            </p:cNvPr>
            <p:cNvSpPr txBox="1"/>
            <p:nvPr/>
          </p:nvSpPr>
          <p:spPr>
            <a:xfrm>
              <a:off x="1352551" y="-1070990"/>
              <a:ext cx="380137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2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Insights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5E7126-6F23-C23C-53F0-A1DEB765BCA2}"/>
                </a:ext>
              </a:extLst>
            </p:cNvPr>
            <p:cNvSpPr txBox="1"/>
            <p:nvPr/>
          </p:nvSpPr>
          <p:spPr>
            <a:xfrm>
              <a:off x="1476072" y="-96950"/>
              <a:ext cx="6237234" cy="341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IN" sz="13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Top Channels Contributing Sales And Orders </a:t>
              </a:r>
            </a:p>
            <a:p>
              <a:pPr defTabSz="685800"/>
              <a:endParaRPr lang="en-IN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  <a:p>
              <a:pPr defTabSz="685800"/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 per our report there are three categories are there and those are</a:t>
              </a:r>
            </a:p>
            <a:p>
              <a:pPr defTabSz="685800"/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Amazon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Flipkart </a:t>
              </a:r>
            </a:p>
            <a:p>
              <a:pPr marL="342900" indent="-342900" defTabSz="685800">
                <a:buFont typeface="Wingdings" panose="05000000000000000000" pitchFamily="2" charset="2"/>
                <a:buChar char="ü"/>
              </a:pPr>
              <a:r>
                <a:rPr lang="en-I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Myntra </a:t>
              </a:r>
            </a:p>
            <a:p>
              <a:pPr defTabSz="685800"/>
              <a:endParaRPr lang="en-IN" sz="135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44A84956-268C-76F0-B802-8088F1F31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701005" y="701006"/>
            <a:ext cx="2416423" cy="101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E31E6-489A-28C2-B32B-5E367E5E6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2047" y="3121111"/>
            <a:ext cx="4209798" cy="2017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0D6AEE-2F79-6C0C-5EF9-6E4DE7DA5D4F}"/>
              </a:ext>
            </a:extLst>
          </p:cNvPr>
          <p:cNvSpPr txBox="1"/>
          <p:nvPr/>
        </p:nvSpPr>
        <p:spPr>
          <a:xfrm>
            <a:off x="4136151" y="2328068"/>
            <a:ext cx="2851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I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rPr>
              <a:t>Pivot table:</a:t>
            </a:r>
          </a:p>
        </p:txBody>
      </p:sp>
    </p:spTree>
    <p:extLst>
      <p:ext uri="{BB962C8B-B14F-4D97-AF65-F5344CB8AC3E}">
        <p14:creationId xmlns:p14="http://schemas.microsoft.com/office/powerpoint/2010/main" val="400387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4BD758-4042-BD52-D575-70512B184490}"/>
              </a:ext>
            </a:extLst>
          </p:cNvPr>
          <p:cNvSpPr/>
          <p:nvPr/>
        </p:nvSpPr>
        <p:spPr>
          <a:xfrm>
            <a:off x="1" y="5256880"/>
            <a:ext cx="9144000" cy="750964"/>
          </a:xfrm>
          <a:custGeom>
            <a:avLst/>
            <a:gdLst>
              <a:gd name="connsiteX0" fmla="*/ 0 w 12209517"/>
              <a:gd name="connsiteY0" fmla="*/ 0 h 1001285"/>
              <a:gd name="connsiteX1" fmla="*/ 12209517 w 12209517"/>
              <a:gd name="connsiteY1" fmla="*/ 0 h 1001285"/>
              <a:gd name="connsiteX2" fmla="*/ 12209517 w 12209517"/>
              <a:gd name="connsiteY2" fmla="*/ 1001286 h 1001285"/>
              <a:gd name="connsiteX3" fmla="*/ 0 w 12209517"/>
              <a:gd name="connsiteY3" fmla="*/ 1001286 h 100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517" h="1001285">
                <a:moveTo>
                  <a:pt x="0" y="0"/>
                </a:moveTo>
                <a:lnTo>
                  <a:pt x="12209517" y="0"/>
                </a:lnTo>
                <a:lnTo>
                  <a:pt x="12209517" y="1001286"/>
                </a:lnTo>
                <a:lnTo>
                  <a:pt x="0" y="1001286"/>
                </a:lnTo>
                <a:close/>
              </a:path>
            </a:pathLst>
          </a:custGeom>
          <a:solidFill>
            <a:srgbClr val="163260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Rectangle: Top Corners Rounded 131">
            <a:extLst>
              <a:ext uri="{FF2B5EF4-FFF2-40B4-BE49-F238E27FC236}">
                <a16:creationId xmlns:a16="http://schemas.microsoft.com/office/drawing/2014/main" id="{70E972CA-22A4-3E66-453B-DAE5511B2714}"/>
              </a:ext>
            </a:extLst>
          </p:cNvPr>
          <p:cNvSpPr/>
          <p:nvPr/>
        </p:nvSpPr>
        <p:spPr>
          <a:xfrm rot="16200000" flipH="1">
            <a:off x="5184020" y="1296901"/>
            <a:ext cx="4399631" cy="3520329"/>
          </a:xfrm>
          <a:prstGeom prst="round2SameRect">
            <a:avLst>
              <a:gd name="adj1" fmla="val 19833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F89063-916B-700F-9408-D0DC00D51C9D}"/>
              </a:ext>
            </a:extLst>
          </p:cNvPr>
          <p:cNvGrpSpPr/>
          <p:nvPr/>
        </p:nvGrpSpPr>
        <p:grpSpPr>
          <a:xfrm>
            <a:off x="347637" y="1344426"/>
            <a:ext cx="5123951" cy="3425277"/>
            <a:chOff x="564492" y="719361"/>
            <a:chExt cx="6831935" cy="456703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FC5BDED-8DA0-CB3A-C1E5-EF553BCD9811}"/>
                </a:ext>
              </a:extLst>
            </p:cNvPr>
            <p:cNvGrpSpPr/>
            <p:nvPr/>
          </p:nvGrpSpPr>
          <p:grpSpPr>
            <a:xfrm>
              <a:off x="1849618" y="719361"/>
              <a:ext cx="4261682" cy="1677531"/>
              <a:chOff x="6803095" y="1185754"/>
              <a:chExt cx="4261682" cy="1677531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5153E8D-B550-794A-6C54-9F23B09ABE47}"/>
                  </a:ext>
                </a:extLst>
              </p:cNvPr>
              <p:cNvSpPr txBox="1"/>
              <p:nvPr/>
            </p:nvSpPr>
            <p:spPr>
              <a:xfrm>
                <a:off x="6803095" y="1185754"/>
                <a:ext cx="410244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I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</a:rPr>
                  <a:t>Status  Analysis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5F3014B-F43E-887D-73C4-ABA6EAB2582B}"/>
                  </a:ext>
                </a:extLst>
              </p:cNvPr>
              <p:cNvSpPr txBox="1"/>
              <p:nvPr/>
            </p:nvSpPr>
            <p:spPr>
              <a:xfrm>
                <a:off x="6803095" y="1807099"/>
                <a:ext cx="4261682" cy="1056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</a:pPr>
                <a:r>
                  <a:rPr lang="en-US" sz="10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</a:rPr>
                  <a:t>Based on this sales pie chart we considered that most of the percentage of orders has been delivered 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10F5E49-2FFE-2819-A216-E1F1CFE90252}"/>
                </a:ext>
              </a:extLst>
            </p:cNvPr>
            <p:cNvGrpSpPr/>
            <p:nvPr/>
          </p:nvGrpSpPr>
          <p:grpSpPr>
            <a:xfrm>
              <a:off x="564492" y="2651684"/>
              <a:ext cx="6831935" cy="2634713"/>
              <a:chOff x="4863957" y="3759113"/>
              <a:chExt cx="6831935" cy="2634713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46D9773-79DF-C273-682B-98CA8DE81509}"/>
                  </a:ext>
                </a:extLst>
              </p:cNvPr>
              <p:cNvSpPr txBox="1"/>
              <p:nvPr/>
            </p:nvSpPr>
            <p:spPr>
              <a:xfrm>
                <a:off x="4863957" y="3795685"/>
                <a:ext cx="2756829" cy="348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11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Refunded 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F4FD6B2-916C-9809-CE53-28B4266B7991}"/>
                  </a:ext>
                </a:extLst>
              </p:cNvPr>
              <p:cNvSpPr txBox="1"/>
              <p:nvPr/>
            </p:nvSpPr>
            <p:spPr>
              <a:xfrm>
                <a:off x="8026553" y="3795685"/>
                <a:ext cx="366933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Returned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5D0FFDF-387B-50A5-EAC8-B0E94DA932BC}"/>
                  </a:ext>
                </a:extLst>
              </p:cNvPr>
              <p:cNvSpPr txBox="1"/>
              <p:nvPr/>
            </p:nvSpPr>
            <p:spPr>
              <a:xfrm>
                <a:off x="9083143" y="4153881"/>
                <a:ext cx="1556157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3%</a:t>
                </a:r>
              </a:p>
            </p:txBody>
          </p:sp>
          <p:sp>
            <p:nvSpPr>
              <p:cNvPr id="146" name="Arrow: Down 145">
                <a:extLst>
                  <a:ext uri="{FF2B5EF4-FFF2-40B4-BE49-F238E27FC236}">
                    <a16:creationId xmlns:a16="http://schemas.microsoft.com/office/drawing/2014/main" id="{B7874D1A-135E-8978-AED5-DBCC5CA7A1ED}"/>
                  </a:ext>
                </a:extLst>
              </p:cNvPr>
              <p:cNvSpPr/>
              <p:nvPr/>
            </p:nvSpPr>
            <p:spPr>
              <a:xfrm>
                <a:off x="9083141" y="4320904"/>
                <a:ext cx="236429" cy="351939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I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8367B27-9844-EA06-BF5E-00F2E2F121E1}"/>
                  </a:ext>
                </a:extLst>
              </p:cNvPr>
              <p:cNvSpPr txBox="1"/>
              <p:nvPr/>
            </p:nvSpPr>
            <p:spPr>
              <a:xfrm>
                <a:off x="5487105" y="4194917"/>
                <a:ext cx="1556157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2%</a:t>
                </a:r>
                <a:endParaRPr 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  <a:ea typeface="Roboto" panose="02000000000000000000" pitchFamily="2" charset="0"/>
                  <a:cs typeface="Questrial" panose="02000000000000000000" pitchFamily="2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37BD594-9C94-2931-73A3-CCF668656AF5}"/>
                  </a:ext>
                </a:extLst>
              </p:cNvPr>
              <p:cNvSpPr txBox="1"/>
              <p:nvPr/>
            </p:nvSpPr>
            <p:spPr>
              <a:xfrm>
                <a:off x="4863957" y="5316498"/>
                <a:ext cx="2756829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Canceled 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280B826-BCFF-AF74-7119-6FF4D3552419}"/>
                  </a:ext>
                </a:extLst>
              </p:cNvPr>
              <p:cNvSpPr txBox="1"/>
              <p:nvPr/>
            </p:nvSpPr>
            <p:spPr>
              <a:xfrm>
                <a:off x="8722037" y="5316498"/>
                <a:ext cx="2278371" cy="33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altLang="zh-CN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Delivered 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E48AE6E-49E2-2BC6-C890-FAE056720195}"/>
                  </a:ext>
                </a:extLst>
              </p:cNvPr>
              <p:cNvSpPr txBox="1"/>
              <p:nvPr/>
            </p:nvSpPr>
            <p:spPr>
              <a:xfrm>
                <a:off x="9083143" y="5674693"/>
                <a:ext cx="1556157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92%</a:t>
                </a:r>
              </a:p>
            </p:txBody>
          </p:sp>
          <p:sp>
            <p:nvSpPr>
              <p:cNvPr id="152" name="Arrow: Down 151">
                <a:extLst>
                  <a:ext uri="{FF2B5EF4-FFF2-40B4-BE49-F238E27FC236}">
                    <a16:creationId xmlns:a16="http://schemas.microsoft.com/office/drawing/2014/main" id="{81A05A1B-39BE-BFFD-A493-059727E45CA2}"/>
                  </a:ext>
                </a:extLst>
              </p:cNvPr>
              <p:cNvSpPr/>
              <p:nvPr/>
            </p:nvSpPr>
            <p:spPr>
              <a:xfrm flipV="1">
                <a:off x="9046208" y="5768241"/>
                <a:ext cx="236430" cy="351938"/>
              </a:xfrm>
              <a:prstGeom prst="downArrow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I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29A5592-6C84-A164-31FF-7E06246D8408}"/>
                  </a:ext>
                </a:extLst>
              </p:cNvPr>
              <p:cNvSpPr txBox="1"/>
              <p:nvPr/>
            </p:nvSpPr>
            <p:spPr>
              <a:xfrm>
                <a:off x="5464292" y="5674693"/>
                <a:ext cx="1556157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/>
                <a:r>
                  <a:rPr lang="en-US" altLang="zh-CN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Questrial" panose="02000000000000000000" pitchFamily="2" charset="0"/>
                  </a:rPr>
                  <a:t>3%</a:t>
                </a:r>
                <a:endParaRPr 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  <a:ea typeface="Roboto" panose="02000000000000000000" pitchFamily="2" charset="0"/>
                  <a:cs typeface="Questrial" panose="02000000000000000000" pitchFamily="2" charset="0"/>
                </a:endParaRPr>
              </a:p>
            </p:txBody>
          </p: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0068CE20-75D0-99AB-8F82-9194A983BE2E}"/>
                  </a:ext>
                </a:extLst>
              </p:cNvPr>
              <p:cNvSpPr/>
              <p:nvPr/>
            </p:nvSpPr>
            <p:spPr>
              <a:xfrm>
                <a:off x="5434030" y="5768241"/>
                <a:ext cx="236430" cy="351938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I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endParaRP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A6DAEAF-3B2F-A811-4F91-660A3B57D3BF}"/>
                  </a:ext>
                </a:extLst>
              </p:cNvPr>
              <p:cNvCxnSpPr/>
              <p:nvPr/>
            </p:nvCxnSpPr>
            <p:spPr>
              <a:xfrm>
                <a:off x="4999360" y="5004706"/>
                <a:ext cx="5850782" cy="0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473A500-91AB-2083-7A69-9CD6483270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607394" y="5076470"/>
                <a:ext cx="2634713" cy="0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1F5D6D-4763-0D6C-8446-53FB2D1A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754" y="1955153"/>
            <a:ext cx="3096057" cy="214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554A7-16F7-00BB-4133-BDB12981938D}"/>
              </a:ext>
            </a:extLst>
          </p:cNvPr>
          <p:cNvSpPr txBox="1"/>
          <p:nvPr/>
        </p:nvSpPr>
        <p:spPr>
          <a:xfrm>
            <a:off x="6642085" y="3306170"/>
            <a:ext cx="80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92%</a:t>
            </a:r>
            <a:endParaRPr lang="en-IN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AFEE01C-89AE-049E-AC24-2D8EB5AD581B}"/>
              </a:ext>
            </a:extLst>
          </p:cNvPr>
          <p:cNvSpPr/>
          <p:nvPr/>
        </p:nvSpPr>
        <p:spPr>
          <a:xfrm>
            <a:off x="738647" y="3188599"/>
            <a:ext cx="177322" cy="2639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200" dirty="0">
              <a:solidFill>
                <a:prstClr val="black">
                  <a:lumMod val="85000"/>
                  <a:lumOff val="15000"/>
                </a:prst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0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2F2E4FA9-3576-E197-FD81-78043A62CE87}"/>
              </a:ext>
            </a:extLst>
          </p:cNvPr>
          <p:cNvSpPr/>
          <p:nvPr/>
        </p:nvSpPr>
        <p:spPr>
          <a:xfrm>
            <a:off x="430904" y="1866122"/>
            <a:ext cx="4365031" cy="29671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Montserrat" panose="00000500000000000000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C8CA4A1-217B-E9B0-C9A2-2F64E6C02384}"/>
              </a:ext>
            </a:extLst>
          </p:cNvPr>
          <p:cNvSpPr/>
          <p:nvPr/>
        </p:nvSpPr>
        <p:spPr>
          <a:xfrm>
            <a:off x="5467645" y="1124916"/>
            <a:ext cx="3676356" cy="13843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DED078D3-2B0F-0119-CAB3-175399978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80450"/>
              </p:ext>
            </p:extLst>
          </p:nvPr>
        </p:nvGraphicFramePr>
        <p:xfrm>
          <a:off x="5467645" y="2509217"/>
          <a:ext cx="3676355" cy="261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10">
                  <a:extLst>
                    <a:ext uri="{9D8B030D-6E8A-4147-A177-3AD203B41FA5}">
                      <a16:colId xmlns:a16="http://schemas.microsoft.com/office/drawing/2014/main" val="894453619"/>
                    </a:ext>
                  </a:extLst>
                </a:gridCol>
                <a:gridCol w="1733512">
                  <a:extLst>
                    <a:ext uri="{9D8B030D-6E8A-4147-A177-3AD203B41FA5}">
                      <a16:colId xmlns:a16="http://schemas.microsoft.com/office/drawing/2014/main" val="29657568"/>
                    </a:ext>
                  </a:extLst>
                </a:gridCol>
                <a:gridCol w="1177733">
                  <a:extLst>
                    <a:ext uri="{9D8B030D-6E8A-4147-A177-3AD203B41FA5}">
                      <a16:colId xmlns:a16="http://schemas.microsoft.com/office/drawing/2014/main" val="1471101545"/>
                    </a:ext>
                  </a:extLst>
                </a:gridCol>
              </a:tblGrid>
              <a:tr h="461184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S. No </a:t>
                      </a:r>
                    </a:p>
                  </a:txBody>
                  <a:tcPr marL="60811" marR="60811" marT="30405" marB="3040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States </a:t>
                      </a:r>
                    </a:p>
                  </a:txBody>
                  <a:tcPr marL="60811" marR="60811" marT="30405" marB="3040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SALES</a:t>
                      </a:r>
                    </a:p>
                  </a:txBody>
                  <a:tcPr marL="60811" marR="60811" marT="30405" marB="30405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095683"/>
                  </a:ext>
                </a:extLst>
              </a:tr>
              <a:tr h="444859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Maharashtra 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26.8%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269406"/>
                  </a:ext>
                </a:extLst>
              </a:tr>
              <a:tr h="444859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Karnataka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23.77%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866475"/>
                  </a:ext>
                </a:extLst>
              </a:tr>
              <a:tr h="444859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Uttar Pradesh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18.91%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79486"/>
                  </a:ext>
                </a:extLst>
              </a:tr>
              <a:tr h="444859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Telangana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15.38%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Tamil Nadu 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cs typeface="Segoe UI" panose="020B0502040204020203" pitchFamily="34" charset="0"/>
                        </a:rPr>
                        <a:t>15.08%</a:t>
                      </a:r>
                    </a:p>
                  </a:txBody>
                  <a:tcPr marL="101351" marR="101351" marT="101351" marB="101351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804188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1CF812A1-769D-1103-3E25-32A00C3C7099}"/>
              </a:ext>
            </a:extLst>
          </p:cNvPr>
          <p:cNvSpPr txBox="1"/>
          <p:nvPr/>
        </p:nvSpPr>
        <p:spPr>
          <a:xfrm>
            <a:off x="6133930" y="1401568"/>
            <a:ext cx="244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IN" sz="2400" b="1" dirty="0">
                <a:solidFill>
                  <a:prstClr val="white"/>
                </a:solidFill>
                <a:latin typeface="Montserrat" pitchFamily="2" charset="0"/>
              </a:rPr>
              <a:t>Top 5 states </a:t>
            </a:r>
            <a:endParaRPr lang="en-IN" sz="2400" b="1" dirty="0">
              <a:solidFill>
                <a:prstClr val="white"/>
              </a:solidFill>
              <a:latin typeface="Montserrat" pitchFamily="2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51625-F8A4-C289-3125-DD571251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04" y="1989258"/>
            <a:ext cx="4793595" cy="28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4875E-050C-4642-2A39-03AA0472CF5E}"/>
              </a:ext>
            </a:extLst>
          </p:cNvPr>
          <p:cNvSpPr txBox="1"/>
          <p:nvPr/>
        </p:nvSpPr>
        <p:spPr>
          <a:xfrm>
            <a:off x="145472" y="453312"/>
            <a:ext cx="4585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latin typeface="Montserrat" pitchFamily="2" charset="0"/>
              </a:rPr>
              <a:t>Sales Contributed By States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ontserrat" pitchFamily="2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35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6E8F0BE-0546-E208-8791-CC334722CEC4}"/>
              </a:ext>
            </a:extLst>
          </p:cNvPr>
          <p:cNvSpPr/>
          <p:nvPr/>
        </p:nvSpPr>
        <p:spPr>
          <a:xfrm rot="16200000">
            <a:off x="6613320" y="-1117590"/>
            <a:ext cx="1413091" cy="3648269"/>
          </a:xfrm>
          <a:custGeom>
            <a:avLst/>
            <a:gdLst>
              <a:gd name="connsiteX0" fmla="*/ 1287167 w 2631790"/>
              <a:gd name="connsiteY0" fmla="*/ 0 h 3949787"/>
              <a:gd name="connsiteX1" fmla="*/ 1347427 w 2631790"/>
              <a:gd name="connsiteY1" fmla="*/ 0 h 3949787"/>
              <a:gd name="connsiteX2" fmla="*/ 2631790 w 2631790"/>
              <a:gd name="connsiteY2" fmla="*/ 1284365 h 3949787"/>
              <a:gd name="connsiteX3" fmla="*/ 2631790 w 2631790"/>
              <a:gd name="connsiteY3" fmla="*/ 3949788 h 3949787"/>
              <a:gd name="connsiteX4" fmla="*/ 2631790 w 2631790"/>
              <a:gd name="connsiteY4" fmla="*/ 3949788 h 3949787"/>
              <a:gd name="connsiteX5" fmla="*/ 0 w 2631790"/>
              <a:gd name="connsiteY5" fmla="*/ 3949788 h 3949787"/>
              <a:gd name="connsiteX6" fmla="*/ 0 w 2631790"/>
              <a:gd name="connsiteY6" fmla="*/ 3949788 h 3949787"/>
              <a:gd name="connsiteX7" fmla="*/ 0 w 2631790"/>
              <a:gd name="connsiteY7" fmla="*/ 1283664 h 3949787"/>
              <a:gd name="connsiteX8" fmla="*/ 1285065 w 2631790"/>
              <a:gd name="connsiteY8" fmla="*/ 0 h 3949787"/>
              <a:gd name="connsiteX9" fmla="*/ 1287167 w 2631790"/>
              <a:gd name="connsiteY9" fmla="*/ 0 h 394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1790" h="3949787">
                <a:moveTo>
                  <a:pt x="1287167" y="0"/>
                </a:moveTo>
                <a:lnTo>
                  <a:pt x="1347427" y="0"/>
                </a:lnTo>
                <a:cubicBezTo>
                  <a:pt x="2056734" y="0"/>
                  <a:pt x="2631790" y="575028"/>
                  <a:pt x="2631790" y="1284365"/>
                </a:cubicBezTo>
                <a:lnTo>
                  <a:pt x="2631790" y="3949788"/>
                </a:lnTo>
                <a:lnTo>
                  <a:pt x="2631790" y="3949788"/>
                </a:lnTo>
                <a:lnTo>
                  <a:pt x="0" y="3949788"/>
                </a:lnTo>
                <a:lnTo>
                  <a:pt x="0" y="3949788"/>
                </a:lnTo>
                <a:lnTo>
                  <a:pt x="0" y="1283664"/>
                </a:lnTo>
                <a:cubicBezTo>
                  <a:pt x="385" y="574328"/>
                  <a:pt x="575729" y="-385"/>
                  <a:pt x="1285065" y="0"/>
                </a:cubicBezTo>
                <a:cubicBezTo>
                  <a:pt x="1285765" y="0"/>
                  <a:pt x="1286466" y="0"/>
                  <a:pt x="1287167" y="0"/>
                </a:cubicBezTo>
                <a:close/>
              </a:path>
            </a:pathLst>
          </a:custGeom>
          <a:solidFill>
            <a:schemeClr val="accent4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4DD646-13BE-B1A0-3A63-47F67F3EF9E3}"/>
              </a:ext>
            </a:extLst>
          </p:cNvPr>
          <p:cNvSpPr/>
          <p:nvPr/>
        </p:nvSpPr>
        <p:spPr>
          <a:xfrm>
            <a:off x="3498978" y="103425"/>
            <a:ext cx="1047207" cy="905069"/>
          </a:xfrm>
          <a:custGeom>
            <a:avLst/>
            <a:gdLst>
              <a:gd name="connsiteX0" fmla="*/ 1747520 w 1747519"/>
              <a:gd name="connsiteY0" fmla="*/ 873760 h 1747520"/>
              <a:gd name="connsiteX1" fmla="*/ 873760 w 1747519"/>
              <a:gd name="connsiteY1" fmla="*/ 1747520 h 1747520"/>
              <a:gd name="connsiteX2" fmla="*/ -1 w 1747519"/>
              <a:gd name="connsiteY2" fmla="*/ 873760 h 1747520"/>
              <a:gd name="connsiteX3" fmla="*/ 873760 w 1747519"/>
              <a:gd name="connsiteY3" fmla="*/ 0 h 1747520"/>
              <a:gd name="connsiteX4" fmla="*/ 1747520 w 1747519"/>
              <a:gd name="connsiteY4" fmla="*/ 87376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19" h="1747520">
                <a:moveTo>
                  <a:pt x="1747520" y="873760"/>
                </a:moveTo>
                <a:cubicBezTo>
                  <a:pt x="1747520" y="1356325"/>
                  <a:pt x="1356324" y="1747520"/>
                  <a:pt x="873760" y="1747520"/>
                </a:cubicBezTo>
                <a:cubicBezTo>
                  <a:pt x="391195" y="1747520"/>
                  <a:pt x="-1" y="1356325"/>
                  <a:pt x="-1" y="873760"/>
                </a:cubicBezTo>
                <a:cubicBezTo>
                  <a:pt x="-1" y="391196"/>
                  <a:pt x="391195" y="0"/>
                  <a:pt x="873760" y="0"/>
                </a:cubicBezTo>
                <a:cubicBezTo>
                  <a:pt x="1356324" y="0"/>
                  <a:pt x="1747520" y="391196"/>
                  <a:pt x="1747520" y="873760"/>
                </a:cubicBezTo>
                <a:close/>
              </a:path>
            </a:pathLst>
          </a:custGeom>
          <a:solidFill>
            <a:schemeClr val="bg1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E78379-D7EA-396E-5692-0B4554960200}"/>
              </a:ext>
            </a:extLst>
          </p:cNvPr>
          <p:cNvSpPr/>
          <p:nvPr/>
        </p:nvSpPr>
        <p:spPr>
          <a:xfrm rot="5400000">
            <a:off x="1722586" y="-1714356"/>
            <a:ext cx="1586204" cy="5010541"/>
          </a:xfrm>
          <a:custGeom>
            <a:avLst/>
            <a:gdLst>
              <a:gd name="connsiteX0" fmla="*/ 1282963 w 2628987"/>
              <a:gd name="connsiteY0" fmla="*/ 1 h 3949788"/>
              <a:gd name="connsiteX1" fmla="*/ 1343222 w 2628987"/>
              <a:gd name="connsiteY1" fmla="*/ 1 h 3949788"/>
              <a:gd name="connsiteX2" fmla="*/ 2628988 w 2628987"/>
              <a:gd name="connsiteY2" fmla="*/ 1282964 h 3949788"/>
              <a:gd name="connsiteX3" fmla="*/ 2628988 w 2628987"/>
              <a:gd name="connsiteY3" fmla="*/ 1283664 h 3949788"/>
              <a:gd name="connsiteX4" fmla="*/ 2628988 w 2628987"/>
              <a:gd name="connsiteY4" fmla="*/ 3949789 h 3949788"/>
              <a:gd name="connsiteX5" fmla="*/ 2628988 w 2628987"/>
              <a:gd name="connsiteY5" fmla="*/ 3949789 h 3949788"/>
              <a:gd name="connsiteX6" fmla="*/ 0 w 2628987"/>
              <a:gd name="connsiteY6" fmla="*/ 3949789 h 3949788"/>
              <a:gd name="connsiteX7" fmla="*/ 0 w 2628987"/>
              <a:gd name="connsiteY7" fmla="*/ 3949789 h 3949788"/>
              <a:gd name="connsiteX8" fmla="*/ 0 w 2628987"/>
              <a:gd name="connsiteY8" fmla="*/ 1283664 h 3949788"/>
              <a:gd name="connsiteX9" fmla="*/ 1282963 w 2628987"/>
              <a:gd name="connsiteY9" fmla="*/ 1 h 394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28987" h="3949788">
                <a:moveTo>
                  <a:pt x="1282963" y="1"/>
                </a:moveTo>
                <a:lnTo>
                  <a:pt x="1343222" y="1"/>
                </a:lnTo>
                <a:cubicBezTo>
                  <a:pt x="2052558" y="-770"/>
                  <a:pt x="2628210" y="573627"/>
                  <a:pt x="2628988" y="1282964"/>
                </a:cubicBezTo>
                <a:cubicBezTo>
                  <a:pt x="2628988" y="1283195"/>
                  <a:pt x="2628988" y="1283433"/>
                  <a:pt x="2628988" y="1283664"/>
                </a:cubicBezTo>
                <a:lnTo>
                  <a:pt x="2628988" y="3949789"/>
                </a:lnTo>
                <a:lnTo>
                  <a:pt x="2628988" y="3949789"/>
                </a:lnTo>
                <a:lnTo>
                  <a:pt x="0" y="3949789"/>
                </a:lnTo>
                <a:lnTo>
                  <a:pt x="0" y="3949789"/>
                </a:lnTo>
                <a:lnTo>
                  <a:pt x="0" y="1283664"/>
                </a:lnTo>
                <a:cubicBezTo>
                  <a:pt x="385" y="575148"/>
                  <a:pt x="574447" y="772"/>
                  <a:pt x="1282963" y="1"/>
                </a:cubicBezTo>
                <a:close/>
              </a:path>
            </a:pathLst>
          </a:custGeom>
          <a:solidFill>
            <a:schemeClr val="accent3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DC6069-8702-E39C-F1C4-3C194C02A9EC}"/>
              </a:ext>
            </a:extLst>
          </p:cNvPr>
          <p:cNvGrpSpPr/>
          <p:nvPr/>
        </p:nvGrpSpPr>
        <p:grpSpPr>
          <a:xfrm>
            <a:off x="40744" y="139341"/>
            <a:ext cx="3814959" cy="969421"/>
            <a:chOff x="555357" y="1996380"/>
            <a:chExt cx="5086611" cy="129256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F89D4F9-AB54-7C4B-A14C-0630B153F71B}"/>
                </a:ext>
              </a:extLst>
            </p:cNvPr>
            <p:cNvSpPr txBox="1"/>
            <p:nvPr/>
          </p:nvSpPr>
          <p:spPr>
            <a:xfrm>
              <a:off x="555357" y="2879086"/>
              <a:ext cx="5086611" cy="4098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Vrinda Stores Annual Report Based On Our Problems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6984F6E-FBAD-04D3-B601-94F9326B1D16}"/>
                </a:ext>
              </a:extLst>
            </p:cNvPr>
            <p:cNvSpPr txBox="1"/>
            <p:nvPr/>
          </p:nvSpPr>
          <p:spPr>
            <a:xfrm>
              <a:off x="555358" y="1996380"/>
              <a:ext cx="430283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27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Montserrat" panose="00000500000000000000" pitchFamily="2" charset="0"/>
                </a:rPr>
                <a:t>Annual Report </a:t>
              </a:r>
              <a:endParaRPr lang="en-US" sz="2700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EC31FC-DEC2-9901-07B1-C815573A4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" y="1437103"/>
            <a:ext cx="9144000" cy="4031815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6B2BFD-10D6-7CC0-9D08-3FF70F911292}"/>
              </a:ext>
            </a:extLst>
          </p:cNvPr>
          <p:cNvSpPr/>
          <p:nvPr/>
        </p:nvSpPr>
        <p:spPr>
          <a:xfrm>
            <a:off x="0" y="5444907"/>
            <a:ext cx="9144000" cy="1413093"/>
          </a:xfrm>
          <a:custGeom>
            <a:avLst/>
            <a:gdLst>
              <a:gd name="connsiteX0" fmla="*/ 0 w 6104408"/>
              <a:gd name="connsiteY0" fmla="*/ 0 h 1058742"/>
              <a:gd name="connsiteX1" fmla="*/ 6104409 w 6104408"/>
              <a:gd name="connsiteY1" fmla="*/ 0 h 1058742"/>
              <a:gd name="connsiteX2" fmla="*/ 6104409 w 6104408"/>
              <a:gd name="connsiteY2" fmla="*/ 1058742 h 1058742"/>
              <a:gd name="connsiteX3" fmla="*/ 0 w 6104408"/>
              <a:gd name="connsiteY3" fmla="*/ 1058742 h 105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408" h="1058742">
                <a:moveTo>
                  <a:pt x="0" y="0"/>
                </a:moveTo>
                <a:lnTo>
                  <a:pt x="6104409" y="0"/>
                </a:lnTo>
                <a:lnTo>
                  <a:pt x="6104409" y="1058742"/>
                </a:lnTo>
                <a:lnTo>
                  <a:pt x="0" y="1058742"/>
                </a:lnTo>
                <a:close/>
              </a:path>
            </a:pathLst>
          </a:custGeom>
          <a:solidFill>
            <a:srgbClr val="FCBF10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FF0685A-266B-AD9A-818F-0767194EB933}"/>
              </a:ext>
            </a:extLst>
          </p:cNvPr>
          <p:cNvSpPr/>
          <p:nvPr/>
        </p:nvSpPr>
        <p:spPr>
          <a:xfrm>
            <a:off x="4254758" y="5849505"/>
            <a:ext cx="4565694" cy="711984"/>
          </a:xfrm>
          <a:custGeom>
            <a:avLst/>
            <a:gdLst>
              <a:gd name="connsiteX0" fmla="*/ 0 w 12209517"/>
              <a:gd name="connsiteY0" fmla="*/ 0 h 1058742"/>
              <a:gd name="connsiteX1" fmla="*/ 12209517 w 12209517"/>
              <a:gd name="connsiteY1" fmla="*/ 0 h 1058742"/>
              <a:gd name="connsiteX2" fmla="*/ 12209517 w 12209517"/>
              <a:gd name="connsiteY2" fmla="*/ 1058742 h 1058742"/>
              <a:gd name="connsiteX3" fmla="*/ 0 w 12209517"/>
              <a:gd name="connsiteY3" fmla="*/ 1058742 h 105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517" h="1058742">
                <a:moveTo>
                  <a:pt x="0" y="0"/>
                </a:moveTo>
                <a:lnTo>
                  <a:pt x="12209517" y="0"/>
                </a:lnTo>
                <a:lnTo>
                  <a:pt x="12209517" y="1058742"/>
                </a:lnTo>
                <a:lnTo>
                  <a:pt x="0" y="1058742"/>
                </a:lnTo>
                <a:close/>
              </a:path>
            </a:pathLst>
          </a:custGeom>
          <a:solidFill>
            <a:srgbClr val="163260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24CF25A-4479-A067-22BD-C8FC258DFC5A}"/>
              </a:ext>
            </a:extLst>
          </p:cNvPr>
          <p:cNvSpPr/>
          <p:nvPr/>
        </p:nvSpPr>
        <p:spPr>
          <a:xfrm>
            <a:off x="3370811" y="5974702"/>
            <a:ext cx="3487188" cy="461590"/>
          </a:xfrm>
          <a:prstGeom prst="roundRect">
            <a:avLst>
              <a:gd name="adj" fmla="val 41914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Vrinda Stores Dashboard  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69EBCA-CE45-6F5E-5FE6-3714EC764639}"/>
              </a:ext>
            </a:extLst>
          </p:cNvPr>
          <p:cNvSpPr/>
          <p:nvPr/>
        </p:nvSpPr>
        <p:spPr>
          <a:xfrm>
            <a:off x="5440216" y="161327"/>
            <a:ext cx="1091369" cy="1049466"/>
          </a:xfrm>
          <a:custGeom>
            <a:avLst/>
            <a:gdLst>
              <a:gd name="connsiteX0" fmla="*/ 1747520 w 1747519"/>
              <a:gd name="connsiteY0" fmla="*/ 873760 h 1747520"/>
              <a:gd name="connsiteX1" fmla="*/ 873760 w 1747519"/>
              <a:gd name="connsiteY1" fmla="*/ 1747520 h 1747520"/>
              <a:gd name="connsiteX2" fmla="*/ 0 w 1747519"/>
              <a:gd name="connsiteY2" fmla="*/ 873760 h 1747520"/>
              <a:gd name="connsiteX3" fmla="*/ 873760 w 1747519"/>
              <a:gd name="connsiteY3" fmla="*/ 0 h 1747520"/>
              <a:gd name="connsiteX4" fmla="*/ 1747520 w 1747519"/>
              <a:gd name="connsiteY4" fmla="*/ 87376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19" h="1747520">
                <a:moveTo>
                  <a:pt x="1747520" y="873760"/>
                </a:moveTo>
                <a:cubicBezTo>
                  <a:pt x="1747520" y="1356325"/>
                  <a:pt x="1356324" y="1747520"/>
                  <a:pt x="873760" y="1747520"/>
                </a:cubicBezTo>
                <a:cubicBezTo>
                  <a:pt x="391195" y="1747520"/>
                  <a:pt x="0" y="1356325"/>
                  <a:pt x="0" y="873760"/>
                </a:cubicBezTo>
                <a:cubicBezTo>
                  <a:pt x="0" y="391196"/>
                  <a:pt x="391195" y="0"/>
                  <a:pt x="873760" y="0"/>
                </a:cubicBezTo>
                <a:cubicBezTo>
                  <a:pt x="1356324" y="0"/>
                  <a:pt x="1747520" y="391196"/>
                  <a:pt x="1747520" y="873760"/>
                </a:cubicBezTo>
                <a:close/>
              </a:path>
            </a:pathLst>
          </a:custGeom>
          <a:solidFill>
            <a:schemeClr val="bg1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2" name="Picture 4" descr="opportunity Icon - Free PNG &amp; SVG 3632601 - Noun Project">
            <a:extLst>
              <a:ext uri="{FF2B5EF4-FFF2-40B4-BE49-F238E27FC236}">
                <a16:creationId xmlns:a16="http://schemas.microsoft.com/office/drawing/2014/main" id="{97978020-C8F8-5423-44A9-51981228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69" y="411374"/>
            <a:ext cx="480062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5D564D0-8847-9343-AF04-5280E6720BBB}"/>
              </a:ext>
            </a:extLst>
          </p:cNvPr>
          <p:cNvSpPr/>
          <p:nvPr/>
        </p:nvSpPr>
        <p:spPr>
          <a:xfrm>
            <a:off x="4176305" y="103425"/>
            <a:ext cx="1310639" cy="1310640"/>
          </a:xfrm>
          <a:custGeom>
            <a:avLst/>
            <a:gdLst>
              <a:gd name="connsiteX0" fmla="*/ 1747520 w 1747519"/>
              <a:gd name="connsiteY0" fmla="*/ 873760 h 1747520"/>
              <a:gd name="connsiteX1" fmla="*/ 873760 w 1747519"/>
              <a:gd name="connsiteY1" fmla="*/ 1747520 h 1747520"/>
              <a:gd name="connsiteX2" fmla="*/ 0 w 1747519"/>
              <a:gd name="connsiteY2" fmla="*/ 873760 h 1747520"/>
              <a:gd name="connsiteX3" fmla="*/ 873760 w 1747519"/>
              <a:gd name="connsiteY3" fmla="*/ 0 h 1747520"/>
              <a:gd name="connsiteX4" fmla="*/ 1747520 w 1747519"/>
              <a:gd name="connsiteY4" fmla="*/ 873760 h 174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7519" h="1747520">
                <a:moveTo>
                  <a:pt x="1747520" y="873760"/>
                </a:moveTo>
                <a:cubicBezTo>
                  <a:pt x="1747520" y="1356325"/>
                  <a:pt x="1356324" y="1747520"/>
                  <a:pt x="873760" y="1747520"/>
                </a:cubicBezTo>
                <a:cubicBezTo>
                  <a:pt x="391195" y="1747520"/>
                  <a:pt x="0" y="1356325"/>
                  <a:pt x="0" y="873760"/>
                </a:cubicBezTo>
                <a:cubicBezTo>
                  <a:pt x="0" y="391196"/>
                  <a:pt x="391195" y="0"/>
                  <a:pt x="873760" y="0"/>
                </a:cubicBezTo>
                <a:cubicBezTo>
                  <a:pt x="1356324" y="0"/>
                  <a:pt x="1747520" y="391196"/>
                  <a:pt x="1747520" y="873760"/>
                </a:cubicBezTo>
                <a:close/>
              </a:path>
            </a:pathLst>
          </a:custGeom>
          <a:solidFill>
            <a:schemeClr val="bg1"/>
          </a:solidFill>
          <a:ln w="70069" cap="flat">
            <a:noFill/>
            <a:prstDash val="solid"/>
            <a:miter/>
          </a:ln>
        </p:spPr>
        <p:txBody>
          <a:bodyPr rtlCol="0" anchor="ctr"/>
          <a:lstStyle/>
          <a:p>
            <a:pPr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71790-D314-075E-9D49-C06BB4D0FACE}"/>
              </a:ext>
            </a:extLst>
          </p:cNvPr>
          <p:cNvGrpSpPr>
            <a:grpSpLocks noChangeAspect="1"/>
          </p:cNvGrpSpPr>
          <p:nvPr/>
        </p:nvGrpSpPr>
        <p:grpSpPr>
          <a:xfrm>
            <a:off x="4321277" y="466514"/>
            <a:ext cx="501445" cy="480060"/>
            <a:chOff x="-4483100" y="-95250"/>
            <a:chExt cx="4541838" cy="43481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Freeform 31">
              <a:extLst>
                <a:ext uri="{FF2B5EF4-FFF2-40B4-BE49-F238E27FC236}">
                  <a16:creationId xmlns:a16="http://schemas.microsoft.com/office/drawing/2014/main" id="{0DF0EBCB-A456-3A23-0308-5FF1F1B1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9675" y="195263"/>
              <a:ext cx="585788" cy="574675"/>
            </a:xfrm>
            <a:custGeom>
              <a:avLst/>
              <a:gdLst>
                <a:gd name="T0" fmla="*/ 128 w 156"/>
                <a:gd name="T1" fmla="*/ 153 h 153"/>
                <a:gd name="T2" fmla="*/ 111 w 156"/>
                <a:gd name="T3" fmla="*/ 146 h 153"/>
                <a:gd name="T4" fmla="*/ 10 w 156"/>
                <a:gd name="T5" fmla="*/ 45 h 153"/>
                <a:gd name="T6" fmla="*/ 10 w 156"/>
                <a:gd name="T7" fmla="*/ 10 h 153"/>
                <a:gd name="T8" fmla="*/ 46 w 156"/>
                <a:gd name="T9" fmla="*/ 10 h 153"/>
                <a:gd name="T10" fmla="*/ 146 w 156"/>
                <a:gd name="T11" fmla="*/ 110 h 153"/>
                <a:gd name="T12" fmla="*/ 146 w 156"/>
                <a:gd name="T13" fmla="*/ 146 h 153"/>
                <a:gd name="T14" fmla="*/ 128 w 156"/>
                <a:gd name="T1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53">
                  <a:moveTo>
                    <a:pt x="128" y="153"/>
                  </a:moveTo>
                  <a:cubicBezTo>
                    <a:pt x="122" y="153"/>
                    <a:pt x="115" y="151"/>
                    <a:pt x="111" y="146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56" y="120"/>
                    <a:pt x="156" y="136"/>
                    <a:pt x="146" y="146"/>
                  </a:cubicBezTo>
                  <a:cubicBezTo>
                    <a:pt x="141" y="151"/>
                    <a:pt x="135" y="153"/>
                    <a:pt x="128" y="153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ysClr val="windowText" lastClr="000000"/>
                </a:solidFill>
                <a:latin typeface="Lora" pitchFamily="2" charset="0"/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74DBF22D-0EB9-8BE8-DB93-D63B8214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84475" y="-95250"/>
              <a:ext cx="192088" cy="661988"/>
            </a:xfrm>
            <a:custGeom>
              <a:avLst/>
              <a:gdLst>
                <a:gd name="T0" fmla="*/ 26 w 51"/>
                <a:gd name="T1" fmla="*/ 176 h 176"/>
                <a:gd name="T2" fmla="*/ 0 w 51"/>
                <a:gd name="T3" fmla="*/ 151 h 176"/>
                <a:gd name="T4" fmla="*/ 0 w 51"/>
                <a:gd name="T5" fmla="*/ 25 h 176"/>
                <a:gd name="T6" fmla="*/ 26 w 51"/>
                <a:gd name="T7" fmla="*/ 0 h 176"/>
                <a:gd name="T8" fmla="*/ 51 w 51"/>
                <a:gd name="T9" fmla="*/ 25 h 176"/>
                <a:gd name="T10" fmla="*/ 51 w 51"/>
                <a:gd name="T11" fmla="*/ 151 h 176"/>
                <a:gd name="T12" fmla="*/ 26 w 51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76">
                  <a:moveTo>
                    <a:pt x="26" y="176"/>
                  </a:moveTo>
                  <a:cubicBezTo>
                    <a:pt x="12" y="176"/>
                    <a:pt x="0" y="165"/>
                    <a:pt x="0" y="15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65"/>
                    <a:pt x="39" y="176"/>
                    <a:pt x="26" y="17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ysClr val="windowText" lastClr="000000"/>
                </a:solidFill>
                <a:latin typeface="Lora" pitchFamily="2" charset="0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DE906335-7C06-7552-8FA0-0A71A59EB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27487" y="1228725"/>
              <a:ext cx="660400" cy="188913"/>
            </a:xfrm>
            <a:custGeom>
              <a:avLst/>
              <a:gdLst>
                <a:gd name="T0" fmla="*/ 151 w 176"/>
                <a:gd name="T1" fmla="*/ 50 h 50"/>
                <a:gd name="T2" fmla="*/ 25 w 176"/>
                <a:gd name="T3" fmla="*/ 50 h 50"/>
                <a:gd name="T4" fmla="*/ 0 w 176"/>
                <a:gd name="T5" fmla="*/ 25 h 50"/>
                <a:gd name="T6" fmla="*/ 25 w 176"/>
                <a:gd name="T7" fmla="*/ 0 h 50"/>
                <a:gd name="T8" fmla="*/ 151 w 176"/>
                <a:gd name="T9" fmla="*/ 0 h 50"/>
                <a:gd name="T10" fmla="*/ 176 w 176"/>
                <a:gd name="T11" fmla="*/ 25 h 50"/>
                <a:gd name="T12" fmla="*/ 151 w 17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50">
                  <a:moveTo>
                    <a:pt x="151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5" y="0"/>
                    <a:pt x="176" y="11"/>
                    <a:pt x="176" y="25"/>
                  </a:cubicBezTo>
                  <a:cubicBezTo>
                    <a:pt x="176" y="39"/>
                    <a:pt x="165" y="50"/>
                    <a:pt x="151" y="50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ysClr val="windowText" lastClr="000000"/>
                </a:solidFill>
                <a:latin typeface="Lora" pitchFamily="2" charset="0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CF77BC30-3524-87ED-D0A8-C9E0F1011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83100" y="2082800"/>
              <a:ext cx="2168525" cy="2170113"/>
            </a:xfrm>
            <a:custGeom>
              <a:avLst/>
              <a:gdLst>
                <a:gd name="T0" fmla="*/ 254 w 577"/>
                <a:gd name="T1" fmla="*/ 577 h 577"/>
                <a:gd name="T2" fmla="*/ 112 w 577"/>
                <a:gd name="T3" fmla="*/ 518 h 577"/>
                <a:gd name="T4" fmla="*/ 59 w 577"/>
                <a:gd name="T5" fmla="*/ 465 h 577"/>
                <a:gd name="T6" fmla="*/ 0 w 577"/>
                <a:gd name="T7" fmla="*/ 323 h 577"/>
                <a:gd name="T8" fmla="*/ 59 w 577"/>
                <a:gd name="T9" fmla="*/ 181 h 577"/>
                <a:gd name="T10" fmla="*/ 230 w 577"/>
                <a:gd name="T11" fmla="*/ 10 h 577"/>
                <a:gd name="T12" fmla="*/ 265 w 577"/>
                <a:gd name="T13" fmla="*/ 10 h 577"/>
                <a:gd name="T14" fmla="*/ 265 w 577"/>
                <a:gd name="T15" fmla="*/ 45 h 577"/>
                <a:gd name="T16" fmla="*/ 94 w 577"/>
                <a:gd name="T17" fmla="*/ 216 h 577"/>
                <a:gd name="T18" fmla="*/ 50 w 577"/>
                <a:gd name="T19" fmla="*/ 323 h 577"/>
                <a:gd name="T20" fmla="*/ 94 w 577"/>
                <a:gd name="T21" fmla="*/ 429 h 577"/>
                <a:gd name="T22" fmla="*/ 147 w 577"/>
                <a:gd name="T23" fmla="*/ 483 h 577"/>
                <a:gd name="T24" fmla="*/ 361 w 577"/>
                <a:gd name="T25" fmla="*/ 483 h 577"/>
                <a:gd name="T26" fmla="*/ 532 w 577"/>
                <a:gd name="T27" fmla="*/ 312 h 577"/>
                <a:gd name="T28" fmla="*/ 567 w 577"/>
                <a:gd name="T29" fmla="*/ 312 h 577"/>
                <a:gd name="T30" fmla="*/ 567 w 577"/>
                <a:gd name="T31" fmla="*/ 347 h 577"/>
                <a:gd name="T32" fmla="*/ 396 w 577"/>
                <a:gd name="T33" fmla="*/ 518 h 577"/>
                <a:gd name="T34" fmla="*/ 254 w 577"/>
                <a:gd name="T35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7" h="577">
                  <a:moveTo>
                    <a:pt x="254" y="577"/>
                  </a:moveTo>
                  <a:cubicBezTo>
                    <a:pt x="200" y="577"/>
                    <a:pt x="150" y="556"/>
                    <a:pt x="112" y="518"/>
                  </a:cubicBezTo>
                  <a:cubicBezTo>
                    <a:pt x="59" y="465"/>
                    <a:pt x="59" y="465"/>
                    <a:pt x="59" y="465"/>
                  </a:cubicBezTo>
                  <a:cubicBezTo>
                    <a:pt x="21" y="427"/>
                    <a:pt x="0" y="377"/>
                    <a:pt x="0" y="323"/>
                  </a:cubicBezTo>
                  <a:cubicBezTo>
                    <a:pt x="0" y="269"/>
                    <a:pt x="21" y="219"/>
                    <a:pt x="59" y="181"/>
                  </a:cubicBezTo>
                  <a:cubicBezTo>
                    <a:pt x="230" y="10"/>
                    <a:pt x="230" y="10"/>
                    <a:pt x="230" y="10"/>
                  </a:cubicBezTo>
                  <a:cubicBezTo>
                    <a:pt x="239" y="0"/>
                    <a:pt x="255" y="0"/>
                    <a:pt x="265" y="10"/>
                  </a:cubicBezTo>
                  <a:cubicBezTo>
                    <a:pt x="275" y="19"/>
                    <a:pt x="275" y="35"/>
                    <a:pt x="265" y="45"/>
                  </a:cubicBezTo>
                  <a:cubicBezTo>
                    <a:pt x="94" y="216"/>
                    <a:pt x="94" y="216"/>
                    <a:pt x="94" y="216"/>
                  </a:cubicBezTo>
                  <a:cubicBezTo>
                    <a:pt x="66" y="245"/>
                    <a:pt x="50" y="282"/>
                    <a:pt x="50" y="323"/>
                  </a:cubicBezTo>
                  <a:cubicBezTo>
                    <a:pt x="50" y="363"/>
                    <a:pt x="66" y="401"/>
                    <a:pt x="94" y="429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204" y="539"/>
                    <a:pt x="304" y="539"/>
                    <a:pt x="361" y="483"/>
                  </a:cubicBezTo>
                  <a:cubicBezTo>
                    <a:pt x="532" y="312"/>
                    <a:pt x="532" y="312"/>
                    <a:pt x="532" y="312"/>
                  </a:cubicBezTo>
                  <a:cubicBezTo>
                    <a:pt x="542" y="302"/>
                    <a:pt x="557" y="302"/>
                    <a:pt x="567" y="312"/>
                  </a:cubicBezTo>
                  <a:cubicBezTo>
                    <a:pt x="577" y="322"/>
                    <a:pt x="577" y="338"/>
                    <a:pt x="567" y="347"/>
                  </a:cubicBezTo>
                  <a:cubicBezTo>
                    <a:pt x="396" y="518"/>
                    <a:pt x="396" y="518"/>
                    <a:pt x="396" y="518"/>
                  </a:cubicBezTo>
                  <a:cubicBezTo>
                    <a:pt x="358" y="556"/>
                    <a:pt x="308" y="577"/>
                    <a:pt x="254" y="577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ysClr val="windowText" lastClr="000000"/>
                </a:solidFill>
                <a:latin typeface="Lora" pitchFamily="2" charset="0"/>
              </a:endParaRPr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DB235743-EEB1-1C7A-36A4-8156811F4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6875" y="1228725"/>
              <a:ext cx="1725613" cy="1887538"/>
            </a:xfrm>
            <a:custGeom>
              <a:avLst/>
              <a:gdLst>
                <a:gd name="T0" fmla="*/ 250 w 459"/>
                <a:gd name="T1" fmla="*/ 502 h 502"/>
                <a:gd name="T2" fmla="*/ 25 w 459"/>
                <a:gd name="T3" fmla="*/ 502 h 502"/>
                <a:gd name="T4" fmla="*/ 0 w 459"/>
                <a:gd name="T5" fmla="*/ 477 h 502"/>
                <a:gd name="T6" fmla="*/ 25 w 459"/>
                <a:gd name="T7" fmla="*/ 452 h 502"/>
                <a:gd name="T8" fmla="*/ 250 w 459"/>
                <a:gd name="T9" fmla="*/ 452 h 502"/>
                <a:gd name="T10" fmla="*/ 409 w 459"/>
                <a:gd name="T11" fmla="*/ 305 h 502"/>
                <a:gd name="T12" fmla="*/ 409 w 459"/>
                <a:gd name="T13" fmla="*/ 205 h 502"/>
                <a:gd name="T14" fmla="*/ 252 w 459"/>
                <a:gd name="T15" fmla="*/ 50 h 502"/>
                <a:gd name="T16" fmla="*/ 25 w 459"/>
                <a:gd name="T17" fmla="*/ 50 h 502"/>
                <a:gd name="T18" fmla="*/ 0 w 459"/>
                <a:gd name="T19" fmla="*/ 25 h 502"/>
                <a:gd name="T20" fmla="*/ 25 w 459"/>
                <a:gd name="T21" fmla="*/ 0 h 502"/>
                <a:gd name="T22" fmla="*/ 252 w 459"/>
                <a:gd name="T23" fmla="*/ 0 h 502"/>
                <a:gd name="T24" fmla="*/ 459 w 459"/>
                <a:gd name="T25" fmla="*/ 205 h 502"/>
                <a:gd name="T26" fmla="*/ 459 w 459"/>
                <a:gd name="T27" fmla="*/ 305 h 502"/>
                <a:gd name="T28" fmla="*/ 250 w 459"/>
                <a:gd name="T2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" h="502">
                  <a:moveTo>
                    <a:pt x="250" y="502"/>
                  </a:moveTo>
                  <a:cubicBezTo>
                    <a:pt x="25" y="502"/>
                    <a:pt x="25" y="502"/>
                    <a:pt x="25" y="502"/>
                  </a:cubicBezTo>
                  <a:cubicBezTo>
                    <a:pt x="12" y="502"/>
                    <a:pt x="0" y="491"/>
                    <a:pt x="0" y="477"/>
                  </a:cubicBezTo>
                  <a:cubicBezTo>
                    <a:pt x="0" y="463"/>
                    <a:pt x="12" y="452"/>
                    <a:pt x="25" y="452"/>
                  </a:cubicBezTo>
                  <a:cubicBezTo>
                    <a:pt x="250" y="452"/>
                    <a:pt x="250" y="452"/>
                    <a:pt x="250" y="452"/>
                  </a:cubicBezTo>
                  <a:cubicBezTo>
                    <a:pt x="336" y="452"/>
                    <a:pt x="409" y="385"/>
                    <a:pt x="409" y="305"/>
                  </a:cubicBezTo>
                  <a:cubicBezTo>
                    <a:pt x="409" y="205"/>
                    <a:pt x="409" y="205"/>
                    <a:pt x="409" y="205"/>
                  </a:cubicBezTo>
                  <a:cubicBezTo>
                    <a:pt x="409" y="122"/>
                    <a:pt x="335" y="50"/>
                    <a:pt x="252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11"/>
                    <a:pt x="12" y="0"/>
                    <a:pt x="25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362" y="0"/>
                    <a:pt x="459" y="96"/>
                    <a:pt x="459" y="205"/>
                  </a:cubicBezTo>
                  <a:cubicBezTo>
                    <a:pt x="459" y="305"/>
                    <a:pt x="459" y="305"/>
                    <a:pt x="459" y="305"/>
                  </a:cubicBezTo>
                  <a:cubicBezTo>
                    <a:pt x="459" y="412"/>
                    <a:pt x="363" y="502"/>
                    <a:pt x="250" y="50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ysClr val="windowText" lastClr="000000"/>
                </a:solidFill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96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7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950"/>
      </a:accent1>
      <a:accent2>
        <a:srgbClr val="D11200"/>
      </a:accent2>
      <a:accent3>
        <a:srgbClr val="FFBA00"/>
      </a:accent3>
      <a:accent4>
        <a:srgbClr val="002165"/>
      </a:accent4>
      <a:accent5>
        <a:srgbClr val="5B9BD5"/>
      </a:accent5>
      <a:accent6>
        <a:srgbClr val="00216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299</Words>
  <Application>Microsoft Office PowerPoint</Application>
  <PresentationFormat>On-screen Show (4:3)</PresentationFormat>
  <Paragraphs>84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Lora</vt:lpstr>
      <vt:lpstr>Montserrat</vt:lpstr>
      <vt:lpstr>Segoe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 Egg</dc:creator>
  <cp:lastModifiedBy>lavudya dharmendar</cp:lastModifiedBy>
  <cp:revision>8</cp:revision>
  <dcterms:created xsi:type="dcterms:W3CDTF">2023-11-08T06:00:05Z</dcterms:created>
  <dcterms:modified xsi:type="dcterms:W3CDTF">2024-07-22T07:11:05Z</dcterms:modified>
</cp:coreProperties>
</file>